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43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4"/>
  </p:notesMasterIdLst>
  <p:handoutMasterIdLst>
    <p:handoutMasterId r:id="rId65"/>
  </p:handoutMasterIdLst>
  <p:sldIdLst>
    <p:sldId id="317" r:id="rId2"/>
    <p:sldId id="312" r:id="rId3"/>
    <p:sldId id="257" r:id="rId4"/>
    <p:sldId id="320" r:id="rId5"/>
    <p:sldId id="321" r:id="rId6"/>
    <p:sldId id="314" r:id="rId7"/>
    <p:sldId id="446" r:id="rId8"/>
    <p:sldId id="445" r:id="rId9"/>
    <p:sldId id="456" r:id="rId10"/>
    <p:sldId id="313" r:id="rId11"/>
    <p:sldId id="459" r:id="rId12"/>
    <p:sldId id="460" r:id="rId13"/>
    <p:sldId id="542" r:id="rId14"/>
    <p:sldId id="461" r:id="rId15"/>
    <p:sldId id="540" r:id="rId16"/>
    <p:sldId id="541" r:id="rId17"/>
    <p:sldId id="559" r:id="rId18"/>
    <p:sldId id="474" r:id="rId19"/>
    <p:sldId id="475" r:id="rId20"/>
    <p:sldId id="476" r:id="rId21"/>
    <p:sldId id="478" r:id="rId22"/>
    <p:sldId id="479" r:id="rId23"/>
    <p:sldId id="480" r:id="rId24"/>
    <p:sldId id="550" r:id="rId25"/>
    <p:sldId id="481" r:id="rId26"/>
    <p:sldId id="551" r:id="rId27"/>
    <p:sldId id="483" r:id="rId28"/>
    <p:sldId id="552" r:id="rId29"/>
    <p:sldId id="485" r:id="rId30"/>
    <p:sldId id="486" r:id="rId31"/>
    <p:sldId id="487" r:id="rId32"/>
    <p:sldId id="553" r:id="rId33"/>
    <p:sldId id="484" r:id="rId34"/>
    <p:sldId id="491" r:id="rId35"/>
    <p:sldId id="503" r:id="rId36"/>
    <p:sldId id="488" r:id="rId37"/>
    <p:sldId id="492" r:id="rId38"/>
    <p:sldId id="554" r:id="rId39"/>
    <p:sldId id="496" r:id="rId40"/>
    <p:sldId id="501" r:id="rId41"/>
    <p:sldId id="502" r:id="rId42"/>
    <p:sldId id="555" r:id="rId43"/>
    <p:sldId id="499" r:id="rId44"/>
    <p:sldId id="563" r:id="rId45"/>
    <p:sldId id="500" r:id="rId46"/>
    <p:sldId id="505" r:id="rId47"/>
    <p:sldId id="506" r:id="rId48"/>
    <p:sldId id="509" r:id="rId49"/>
    <p:sldId id="507" r:id="rId50"/>
    <p:sldId id="510" r:id="rId51"/>
    <p:sldId id="516" r:id="rId52"/>
    <p:sldId id="515" r:id="rId53"/>
    <p:sldId id="522" r:id="rId54"/>
    <p:sldId id="521" r:id="rId55"/>
    <p:sldId id="523" r:id="rId56"/>
    <p:sldId id="525" r:id="rId57"/>
    <p:sldId id="528" r:id="rId58"/>
    <p:sldId id="526" r:id="rId59"/>
    <p:sldId id="529" r:id="rId60"/>
    <p:sldId id="530" r:id="rId61"/>
    <p:sldId id="472" r:id="rId62"/>
    <p:sldId id="457" r:id="rId63"/>
  </p:sldIdLst>
  <p:sldSz cx="9144000" cy="6858000" type="screen4x3"/>
  <p:notesSz cx="6858000" cy="9144000"/>
  <p:embeddedFontLst>
    <p:embeddedFont>
      <p:font typeface="隶书" panose="02010509060101010101" pitchFamily="49" charset="-122"/>
      <p:regular r:id="rId66"/>
    </p:embeddedFont>
    <p:embeddedFont>
      <p:font typeface="Book Antiqua" panose="02040602050305030304" pitchFamily="18" charset="0"/>
      <p:regular r:id="rId67"/>
      <p:bold r:id="rId68"/>
      <p:italic r:id="rId69"/>
      <p:boldItalic r:id="rId70"/>
    </p:embeddedFont>
    <p:embeddedFont>
      <p:font typeface="黑体" panose="02010609060101010101" pitchFamily="49" charset="-122"/>
      <p:regular r:id="rId71"/>
    </p:embeddedFont>
    <p:embeddedFont>
      <p:font typeface="Wingdings 3" panose="05040102010807070707" pitchFamily="18" charset="2"/>
      <p:regular r:id="rId72"/>
    </p:embeddedFont>
    <p:embeddedFont>
      <p:font typeface="Monotype Sorts" panose="02010600030101010101"/>
      <p:regular r:id="rId73"/>
    </p:embeddedFont>
  </p:embeddedFontLst>
  <p:kinsoku lang="zh-CN" invalStChars="!),.:;?]}、。—ˇ¨〃々—～‖…’”〕〉》」』〗】∶！＂＇），．：；？］｀｜｝·" invalEndChars="([{‘“〔〈《「『〖【（［｛．·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Symbol" panose="05050102010706020507" pitchFamily="18" charset="2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B6F74"/>
    <a:srgbClr val="D57595"/>
    <a:srgbClr val="00E0CB"/>
    <a:srgbClr val="FFFFB9"/>
    <a:srgbClr val="F0F0F0"/>
    <a:srgbClr val="003300"/>
    <a:srgbClr val="0066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2922" autoAdjust="0"/>
    <p:restoredTop sz="94660" autoAdjust="0"/>
  </p:normalViewPr>
  <p:slideViewPr>
    <p:cSldViewPr>
      <p:cViewPr varScale="1">
        <p:scale>
          <a:sx n="48" d="100"/>
          <a:sy n="48" d="100"/>
        </p:scale>
        <p:origin x="998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4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3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1.fntdata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4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5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handoutMaster" Target="handoutMasters/handoutMaster1.xml"/><Relationship Id="rId73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image" Target="../media/image29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469900" y="850900"/>
            <a:ext cx="2794000" cy="21082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469900" y="3517900"/>
            <a:ext cx="2794000" cy="21082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469900" y="6184900"/>
            <a:ext cx="2794000" cy="21082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7" name="Line 5"/>
          <p:cNvSpPr>
            <a:spLocks noChangeShapeType="1"/>
          </p:cNvSpPr>
          <p:nvPr/>
        </p:nvSpPr>
        <p:spPr bwMode="auto">
          <a:xfrm>
            <a:off x="3663950" y="1143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8" name="Line 6"/>
          <p:cNvSpPr>
            <a:spLocks noChangeShapeType="1"/>
          </p:cNvSpPr>
          <p:nvPr/>
        </p:nvSpPr>
        <p:spPr bwMode="auto">
          <a:xfrm>
            <a:off x="3663950" y="1447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9" name="Line 7"/>
          <p:cNvSpPr>
            <a:spLocks noChangeShapeType="1"/>
          </p:cNvSpPr>
          <p:nvPr/>
        </p:nvSpPr>
        <p:spPr bwMode="auto">
          <a:xfrm>
            <a:off x="3663950" y="20574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0" name="Line 8"/>
          <p:cNvSpPr>
            <a:spLocks noChangeShapeType="1"/>
          </p:cNvSpPr>
          <p:nvPr/>
        </p:nvSpPr>
        <p:spPr bwMode="auto">
          <a:xfrm>
            <a:off x="3663950" y="2362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1" name="Line 9"/>
          <p:cNvSpPr>
            <a:spLocks noChangeShapeType="1"/>
          </p:cNvSpPr>
          <p:nvPr/>
        </p:nvSpPr>
        <p:spPr bwMode="auto">
          <a:xfrm>
            <a:off x="3663950" y="2667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2" name="Line 10"/>
          <p:cNvSpPr>
            <a:spLocks noChangeShapeType="1"/>
          </p:cNvSpPr>
          <p:nvPr/>
        </p:nvSpPr>
        <p:spPr bwMode="auto">
          <a:xfrm>
            <a:off x="3663950" y="2971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3" name="Line 11"/>
          <p:cNvSpPr>
            <a:spLocks noChangeShapeType="1"/>
          </p:cNvSpPr>
          <p:nvPr/>
        </p:nvSpPr>
        <p:spPr bwMode="auto">
          <a:xfrm>
            <a:off x="3663950" y="17526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4" name="Line 12"/>
          <p:cNvSpPr>
            <a:spLocks noChangeShapeType="1"/>
          </p:cNvSpPr>
          <p:nvPr/>
        </p:nvSpPr>
        <p:spPr bwMode="auto">
          <a:xfrm>
            <a:off x="3663950" y="838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5" name="Line 13"/>
          <p:cNvSpPr>
            <a:spLocks noChangeShapeType="1"/>
          </p:cNvSpPr>
          <p:nvPr/>
        </p:nvSpPr>
        <p:spPr bwMode="auto">
          <a:xfrm>
            <a:off x="3663950" y="3810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6" name="Line 14"/>
          <p:cNvSpPr>
            <a:spLocks noChangeShapeType="1"/>
          </p:cNvSpPr>
          <p:nvPr/>
        </p:nvSpPr>
        <p:spPr bwMode="auto">
          <a:xfrm>
            <a:off x="3663950" y="4114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7" name="Line 15"/>
          <p:cNvSpPr>
            <a:spLocks noChangeShapeType="1"/>
          </p:cNvSpPr>
          <p:nvPr/>
        </p:nvSpPr>
        <p:spPr bwMode="auto">
          <a:xfrm>
            <a:off x="3663950" y="47244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8" name="Line 16"/>
          <p:cNvSpPr>
            <a:spLocks noChangeShapeType="1"/>
          </p:cNvSpPr>
          <p:nvPr/>
        </p:nvSpPr>
        <p:spPr bwMode="auto">
          <a:xfrm>
            <a:off x="3663950" y="5029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9" name="Line 17"/>
          <p:cNvSpPr>
            <a:spLocks noChangeShapeType="1"/>
          </p:cNvSpPr>
          <p:nvPr/>
        </p:nvSpPr>
        <p:spPr bwMode="auto">
          <a:xfrm>
            <a:off x="3663950" y="5334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0" name="Line 18"/>
          <p:cNvSpPr>
            <a:spLocks noChangeShapeType="1"/>
          </p:cNvSpPr>
          <p:nvPr/>
        </p:nvSpPr>
        <p:spPr bwMode="auto">
          <a:xfrm>
            <a:off x="3663950" y="5638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1" name="Line 19"/>
          <p:cNvSpPr>
            <a:spLocks noChangeShapeType="1"/>
          </p:cNvSpPr>
          <p:nvPr/>
        </p:nvSpPr>
        <p:spPr bwMode="auto">
          <a:xfrm>
            <a:off x="3663950" y="44196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2" name="Line 20"/>
          <p:cNvSpPr>
            <a:spLocks noChangeShapeType="1"/>
          </p:cNvSpPr>
          <p:nvPr/>
        </p:nvSpPr>
        <p:spPr bwMode="auto">
          <a:xfrm>
            <a:off x="3663950" y="3505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3" name="Line 21"/>
          <p:cNvSpPr>
            <a:spLocks noChangeShapeType="1"/>
          </p:cNvSpPr>
          <p:nvPr/>
        </p:nvSpPr>
        <p:spPr bwMode="auto">
          <a:xfrm>
            <a:off x="3663950" y="6477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4" name="Line 22"/>
          <p:cNvSpPr>
            <a:spLocks noChangeShapeType="1"/>
          </p:cNvSpPr>
          <p:nvPr/>
        </p:nvSpPr>
        <p:spPr bwMode="auto">
          <a:xfrm>
            <a:off x="3663950" y="6781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5" name="Line 23"/>
          <p:cNvSpPr>
            <a:spLocks noChangeShapeType="1"/>
          </p:cNvSpPr>
          <p:nvPr/>
        </p:nvSpPr>
        <p:spPr bwMode="auto">
          <a:xfrm>
            <a:off x="3663950" y="73914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6" name="Line 24"/>
          <p:cNvSpPr>
            <a:spLocks noChangeShapeType="1"/>
          </p:cNvSpPr>
          <p:nvPr/>
        </p:nvSpPr>
        <p:spPr bwMode="auto">
          <a:xfrm>
            <a:off x="3663950" y="7696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7" name="Line 25"/>
          <p:cNvSpPr>
            <a:spLocks noChangeShapeType="1"/>
          </p:cNvSpPr>
          <p:nvPr/>
        </p:nvSpPr>
        <p:spPr bwMode="auto">
          <a:xfrm>
            <a:off x="3663950" y="8001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8" name="Line 26"/>
          <p:cNvSpPr>
            <a:spLocks noChangeShapeType="1"/>
          </p:cNvSpPr>
          <p:nvPr/>
        </p:nvSpPr>
        <p:spPr bwMode="auto">
          <a:xfrm>
            <a:off x="3663950" y="8305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9" name="Line 27"/>
          <p:cNvSpPr>
            <a:spLocks noChangeShapeType="1"/>
          </p:cNvSpPr>
          <p:nvPr/>
        </p:nvSpPr>
        <p:spPr bwMode="auto">
          <a:xfrm>
            <a:off x="3663950" y="70866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0" name="Line 28"/>
          <p:cNvSpPr>
            <a:spLocks noChangeShapeType="1"/>
          </p:cNvSpPr>
          <p:nvPr/>
        </p:nvSpPr>
        <p:spPr bwMode="auto">
          <a:xfrm>
            <a:off x="3663950" y="6172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1" name="Rectangle 29"/>
          <p:cNvSpPr>
            <a:spLocks noChangeArrowheads="1"/>
          </p:cNvSpPr>
          <p:nvPr/>
        </p:nvSpPr>
        <p:spPr bwMode="auto">
          <a:xfrm>
            <a:off x="76200" y="8823325"/>
            <a:ext cx="67056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2" name="Line 30"/>
          <p:cNvSpPr>
            <a:spLocks noChangeShapeType="1"/>
          </p:cNvSpPr>
          <p:nvPr/>
        </p:nvSpPr>
        <p:spPr bwMode="auto">
          <a:xfrm>
            <a:off x="469900" y="381000"/>
            <a:ext cx="6299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3" name="Line 31"/>
          <p:cNvSpPr>
            <a:spLocks noChangeShapeType="1"/>
          </p:cNvSpPr>
          <p:nvPr/>
        </p:nvSpPr>
        <p:spPr bwMode="auto">
          <a:xfrm>
            <a:off x="469900" y="8763000"/>
            <a:ext cx="6299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4" name="Rectangle 32"/>
          <p:cNvSpPr>
            <a:spLocks noChangeArrowheads="1"/>
          </p:cNvSpPr>
          <p:nvPr/>
        </p:nvSpPr>
        <p:spPr bwMode="auto">
          <a:xfrm>
            <a:off x="71438" y="8818563"/>
            <a:ext cx="671512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 b="0">
                <a:latin typeface="Arial" panose="020B0604020202020204" pitchFamily="34" charset="0"/>
              </a:rPr>
              <a:t>	Statistics, 7/e	?1997 Prentice-Hall, Inc.</a:t>
            </a:r>
          </a:p>
        </p:txBody>
      </p:sp>
      <p:sp>
        <p:nvSpPr>
          <p:cNvPr id="3105" name="Rectangle 33"/>
          <p:cNvSpPr>
            <a:spLocks noChangeArrowheads="1"/>
          </p:cNvSpPr>
          <p:nvPr/>
        </p:nvSpPr>
        <p:spPr bwMode="auto">
          <a:xfrm>
            <a:off x="71438" y="55563"/>
            <a:ext cx="6715125" cy="28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200" b="0">
                <a:latin typeface="Arial" panose="020B0604020202020204" pitchFamily="34" charset="0"/>
              </a:rPr>
              <a:t>	Chapter 3 	</a:t>
            </a:r>
            <a:r>
              <a:rPr lang="en-US" altLang="zh-CN" sz="1200">
                <a:latin typeface="Arial" panose="020B0604020202020204" pitchFamily="34" charset="0"/>
              </a:rPr>
              <a:t>Student Lecture Notes</a:t>
            </a:r>
            <a:r>
              <a:rPr lang="en-US" altLang="zh-CN" sz="1200" b="0">
                <a:latin typeface="Arial" panose="020B0604020202020204" pitchFamily="34" charset="0"/>
              </a:rPr>
              <a:t>	 3-</a:t>
            </a:r>
            <a:fld id="{DD3B5269-3FC7-4F69-ABE0-30A47BB48870}" type="slidenum">
              <a:rPr lang="en-US" altLang="zh-CN" sz="1200" b="0">
                <a:latin typeface="Arial" panose="020B0604020202020204" pitchFamily="34" charset="0"/>
              </a:rPr>
              <a:pPr/>
              <a:t>‹#›</a:t>
            </a:fld>
            <a:endParaRPr lang="en-US" altLang="zh-CN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1526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3.wmf>
</file>

<file path=ppt/media/image6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notes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2051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911350" y="692150"/>
            <a:ext cx="3035300" cy="22733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2" name="Line 4"/>
          <p:cNvSpPr>
            <a:spLocks noChangeShapeType="1"/>
          </p:cNvSpPr>
          <p:nvPr/>
        </p:nvSpPr>
        <p:spPr bwMode="auto">
          <a:xfrm>
            <a:off x="920750" y="3581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3" name="Line 5"/>
          <p:cNvSpPr>
            <a:spLocks noChangeShapeType="1"/>
          </p:cNvSpPr>
          <p:nvPr/>
        </p:nvSpPr>
        <p:spPr bwMode="auto">
          <a:xfrm>
            <a:off x="920750" y="38862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4" name="Line 6"/>
          <p:cNvSpPr>
            <a:spLocks noChangeShapeType="1"/>
          </p:cNvSpPr>
          <p:nvPr/>
        </p:nvSpPr>
        <p:spPr bwMode="auto">
          <a:xfrm>
            <a:off x="920750" y="41910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5" name="Line 7"/>
          <p:cNvSpPr>
            <a:spLocks noChangeShapeType="1"/>
          </p:cNvSpPr>
          <p:nvPr/>
        </p:nvSpPr>
        <p:spPr bwMode="auto">
          <a:xfrm>
            <a:off x="920750" y="44958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920750" y="48006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920750" y="5105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8" name="Line 10"/>
          <p:cNvSpPr>
            <a:spLocks noChangeShapeType="1"/>
          </p:cNvSpPr>
          <p:nvPr/>
        </p:nvSpPr>
        <p:spPr bwMode="auto">
          <a:xfrm>
            <a:off x="920750" y="5105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9" name="Line 11"/>
          <p:cNvSpPr>
            <a:spLocks noChangeShapeType="1"/>
          </p:cNvSpPr>
          <p:nvPr/>
        </p:nvSpPr>
        <p:spPr bwMode="auto">
          <a:xfrm>
            <a:off x="920750" y="54102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0" name="Line 12"/>
          <p:cNvSpPr>
            <a:spLocks noChangeShapeType="1"/>
          </p:cNvSpPr>
          <p:nvPr/>
        </p:nvSpPr>
        <p:spPr bwMode="auto">
          <a:xfrm>
            <a:off x="920750" y="57150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1" name="Line 13"/>
          <p:cNvSpPr>
            <a:spLocks noChangeShapeType="1"/>
          </p:cNvSpPr>
          <p:nvPr/>
        </p:nvSpPr>
        <p:spPr bwMode="auto">
          <a:xfrm>
            <a:off x="920750" y="60198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2" name="Line 14"/>
          <p:cNvSpPr>
            <a:spLocks noChangeShapeType="1"/>
          </p:cNvSpPr>
          <p:nvPr/>
        </p:nvSpPr>
        <p:spPr bwMode="auto">
          <a:xfrm>
            <a:off x="920750" y="63246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3" name="Line 15"/>
          <p:cNvSpPr>
            <a:spLocks noChangeShapeType="1"/>
          </p:cNvSpPr>
          <p:nvPr/>
        </p:nvSpPr>
        <p:spPr bwMode="auto">
          <a:xfrm>
            <a:off x="920750" y="6629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4" name="Line 16"/>
          <p:cNvSpPr>
            <a:spLocks noChangeShapeType="1"/>
          </p:cNvSpPr>
          <p:nvPr/>
        </p:nvSpPr>
        <p:spPr bwMode="auto">
          <a:xfrm>
            <a:off x="920750" y="69342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5" name="Line 17"/>
          <p:cNvSpPr>
            <a:spLocks noChangeShapeType="1"/>
          </p:cNvSpPr>
          <p:nvPr/>
        </p:nvSpPr>
        <p:spPr bwMode="auto">
          <a:xfrm>
            <a:off x="920750" y="72390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6" name="Line 18"/>
          <p:cNvSpPr>
            <a:spLocks noChangeShapeType="1"/>
          </p:cNvSpPr>
          <p:nvPr/>
        </p:nvSpPr>
        <p:spPr bwMode="auto">
          <a:xfrm>
            <a:off x="920750" y="75438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7" name="Line 19"/>
          <p:cNvSpPr>
            <a:spLocks noChangeShapeType="1"/>
          </p:cNvSpPr>
          <p:nvPr/>
        </p:nvSpPr>
        <p:spPr bwMode="auto">
          <a:xfrm>
            <a:off x="920750" y="78486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8" name="Line 20"/>
          <p:cNvSpPr>
            <a:spLocks noChangeShapeType="1"/>
          </p:cNvSpPr>
          <p:nvPr/>
        </p:nvSpPr>
        <p:spPr bwMode="auto">
          <a:xfrm>
            <a:off x="920750" y="8153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9" name="Line 21"/>
          <p:cNvSpPr>
            <a:spLocks noChangeShapeType="1"/>
          </p:cNvSpPr>
          <p:nvPr/>
        </p:nvSpPr>
        <p:spPr bwMode="auto">
          <a:xfrm>
            <a:off x="920750" y="84582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70" name="Line 22"/>
          <p:cNvSpPr>
            <a:spLocks noChangeShapeType="1"/>
          </p:cNvSpPr>
          <p:nvPr/>
        </p:nvSpPr>
        <p:spPr bwMode="auto">
          <a:xfrm>
            <a:off x="165100" y="381000"/>
            <a:ext cx="6527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71" name="Rectangle 23"/>
          <p:cNvSpPr>
            <a:spLocks noChangeArrowheads="1"/>
          </p:cNvSpPr>
          <p:nvPr/>
        </p:nvSpPr>
        <p:spPr bwMode="auto">
          <a:xfrm>
            <a:off x="71438" y="8818563"/>
            <a:ext cx="671512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 b="0">
                <a:latin typeface="Arial" panose="020B0604020202020204" pitchFamily="34" charset="0"/>
              </a:rPr>
              <a:t>	Statistics, 7/e	?1997 Prentice-Hall, Inc.</a:t>
            </a:r>
          </a:p>
        </p:txBody>
      </p:sp>
      <p:sp>
        <p:nvSpPr>
          <p:cNvPr id="2072" name="Line 24"/>
          <p:cNvSpPr>
            <a:spLocks noChangeShapeType="1"/>
          </p:cNvSpPr>
          <p:nvPr/>
        </p:nvSpPr>
        <p:spPr bwMode="auto">
          <a:xfrm>
            <a:off x="165100" y="8763000"/>
            <a:ext cx="6527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73" name="Rectangle 25"/>
          <p:cNvSpPr>
            <a:spLocks noChangeArrowheads="1"/>
          </p:cNvSpPr>
          <p:nvPr/>
        </p:nvSpPr>
        <p:spPr bwMode="auto">
          <a:xfrm>
            <a:off x="71438" y="55563"/>
            <a:ext cx="6715125" cy="28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200" b="0">
                <a:latin typeface="Arial" panose="020B0604020202020204" pitchFamily="34" charset="0"/>
              </a:rPr>
              <a:t>	Chapter 3	</a:t>
            </a:r>
            <a:r>
              <a:rPr lang="en-US" altLang="zh-CN" sz="1200">
                <a:latin typeface="Arial" panose="020B0604020202020204" pitchFamily="34" charset="0"/>
              </a:rPr>
              <a:t>Instructor Notes</a:t>
            </a:r>
            <a:r>
              <a:rPr lang="en-US" altLang="zh-CN" sz="1200" b="0">
                <a:latin typeface="Arial" panose="020B0604020202020204" pitchFamily="34" charset="0"/>
              </a:rPr>
              <a:t>	3-</a:t>
            </a:r>
            <a:fld id="{0B9A3161-5F0E-4F1C-9C5A-8BCCAB2D4E31}" type="slidenum">
              <a:rPr lang="en-US" altLang="zh-CN" sz="1200" b="0">
                <a:latin typeface="Arial" panose="020B0604020202020204" pitchFamily="34" charset="0"/>
              </a:rPr>
              <a:pPr/>
              <a:t>‹#›</a:t>
            </a:fld>
            <a:endParaRPr lang="en-US" altLang="zh-CN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60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11981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20647465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423939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210781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8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425987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675160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4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616451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829003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03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428035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2662032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30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610307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259433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35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612355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935853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33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543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7729250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56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3204889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60803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1429851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6285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003448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/>
              <a:t>  As a result of this class, you will be able to ...</a:t>
            </a:r>
          </a:p>
        </p:txBody>
      </p:sp>
      <p:sp>
        <p:nvSpPr>
          <p:cNvPr id="717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25523855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94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66947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9581880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9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689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949277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4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71043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582672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83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632835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6423531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0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7309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0187523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8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634883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8755052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8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77187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7597024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93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636931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8195229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81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063190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33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8333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207301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039213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7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85379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9520067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97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638979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7091332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2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792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881009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57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9357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53175462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4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18147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4363036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4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87427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5645405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61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95619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6263169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641027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32197319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81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0381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419371342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1405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981693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31125483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16099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75311127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07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643075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93315321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09955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416688244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5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625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9325198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0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7632309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2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2429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9663330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33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26339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65641243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8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32483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3741647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8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28387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06751067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36579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707247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12390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92088912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6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52963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94529956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91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509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44786500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2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6525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89718493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0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63203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32920594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2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67299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4838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39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713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23514207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63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81635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00330106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4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7549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12732760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73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85731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35513436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77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587779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3917579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387075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90712393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1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52611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27780569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9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17795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929861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385027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82968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6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183745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12185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4004388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768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975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228600"/>
            <a:ext cx="2019300" cy="5867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5905500" cy="5867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201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5000" y="228600"/>
            <a:ext cx="67818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38481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10100" y="1981200"/>
            <a:ext cx="38481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370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标题，内容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5000" y="228600"/>
            <a:ext cx="67818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981200"/>
            <a:ext cx="38481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10100" y="1981200"/>
            <a:ext cx="38481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45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8072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97308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981200"/>
            <a:ext cx="38481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10100" y="1981200"/>
            <a:ext cx="38481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108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905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90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0336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655841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69060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905000" y="228600"/>
            <a:ext cx="6781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8" tIns="44450" rIns="90488" bIns="44450" numCol="1" anchor="ctr" anchorCtr="1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78486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1428750"/>
            <a:ext cx="9132888" cy="73025"/>
          </a:xfrm>
          <a:prstGeom prst="rect">
            <a:avLst/>
          </a:prstGeom>
          <a:solidFill>
            <a:schemeClr val="hlink"/>
          </a:solidFill>
          <a:ln>
            <a:noFill/>
          </a:ln>
          <a:effectLst>
            <a:outerShdw dist="77251" dir="567739" algn="ctr" rotWithShape="0">
              <a:srgbClr val="000000"/>
            </a:outerShdw>
          </a:effectLst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0" y="1543050"/>
            <a:ext cx="9132888" cy="38100"/>
          </a:xfrm>
          <a:prstGeom prst="rect">
            <a:avLst/>
          </a:prstGeom>
          <a:solidFill>
            <a:srgbClr val="D989B8"/>
          </a:solidFill>
          <a:ln>
            <a:noFill/>
          </a:ln>
          <a:effectLst>
            <a:outerShdw dist="80322" dir="1106097" algn="ctr" rotWithShape="0">
              <a:srgbClr val="000000"/>
            </a:outerShdw>
          </a:effectLst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609600" y="6248400"/>
            <a:ext cx="855663" cy="39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zh-CN" sz="2000" b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latin typeface="Arial" panose="020B0604020202020204" pitchFamily="34" charset="0"/>
              </a:rPr>
              <a:t>5 - </a:t>
            </a:r>
            <a:fld id="{E7B9918A-8F52-4B00-8DB0-EF1A1DE7168E}" type="slidenum">
              <a:rPr lang="en-US" altLang="zh-CN" sz="2000" b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latin typeface="Arial" panose="020B0604020202020204" pitchFamily="34" charset="0"/>
              </a:rPr>
              <a:pPr/>
              <a:t>‹#›</a:t>
            </a:fld>
            <a:endParaRPr lang="en-US" altLang="zh-CN" sz="2000" b="0">
              <a:solidFill>
                <a:schemeClr val="bg1"/>
              </a:solidFill>
              <a:effectDag name="">
                <a:cont type="tree" name="">
                  <a:effect ref="fillLine"/>
                  <a:outerShdw dist="38100" dir="13500000" algn="br">
                    <a:srgbClr val="509DD2"/>
                  </a:outerShdw>
                </a:cont>
                <a:cont type="tree" name="">
                  <a:effect ref="fillLine"/>
                  <a:outerShdw dist="38100" dir="2700000" algn="tl">
                    <a:srgbClr val="063454"/>
                  </a:outerShdw>
                </a:cont>
                <a:effect ref="fillLine"/>
              </a:effectDag>
              <a:latin typeface="Arial" panose="020B0604020202020204" pitchFamily="34" charset="0"/>
            </a:endParaRPr>
          </a:p>
        </p:txBody>
      </p:sp>
      <p:sp>
        <p:nvSpPr>
          <p:cNvPr id="1037" name="Rectangle 13"/>
          <p:cNvSpPr>
            <a:spLocks noChangeArrowheads="1"/>
          </p:cNvSpPr>
          <p:nvPr userDrawn="1"/>
        </p:nvSpPr>
        <p:spPr bwMode="auto">
          <a:xfrm>
            <a:off x="5580063" y="6308725"/>
            <a:ext cx="3311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400" b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latin typeface="Arial" panose="020B0604020202020204" pitchFamily="34" charset="0"/>
                <a:ea typeface="隶书" panose="02010509060101010101" pitchFamily="49" charset="-122"/>
              </a:rPr>
              <a:t>作者：贾俊平，中国人民大学统计学院</a:t>
            </a:r>
            <a:endParaRPr lang="zh-CN" altLang="en-US"/>
          </a:p>
        </p:txBody>
      </p:sp>
      <p:sp>
        <p:nvSpPr>
          <p:cNvPr id="10" name="Rectangle 15"/>
          <p:cNvSpPr>
            <a:spLocks noChangeArrowheads="1"/>
          </p:cNvSpPr>
          <p:nvPr userDrawn="1"/>
        </p:nvSpPr>
        <p:spPr bwMode="auto">
          <a:xfrm>
            <a:off x="152400" y="104775"/>
            <a:ext cx="1752600" cy="130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/>
          <a:p>
            <a:pPr algn="ctr">
              <a:defRPr/>
            </a:pPr>
            <a:endParaRPr lang="en-US" altLang="zh-CN" sz="400" dirty="0">
              <a:effectLst>
                <a:outerShdw blurRad="38100" dist="38100" dir="2700000" algn="tl">
                  <a:srgbClr val="000000"/>
                </a:outerShdw>
              </a:effectLst>
              <a:ea typeface="黑体" panose="02010609060101010101" pitchFamily="49" charset="-122"/>
            </a:endParaRPr>
          </a:p>
          <a:p>
            <a:pPr algn="ctr">
              <a:defRPr/>
            </a:pPr>
            <a:r>
              <a:rPr lang="zh-CN" altLang="en-US" sz="3600" b="1" dirty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统计学</a:t>
            </a:r>
            <a:r>
              <a:rPr lang="en-US" altLang="zh-CN" sz="2000" b="1" dirty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STATISTICS</a:t>
            </a:r>
          </a:p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(</a:t>
            </a:r>
            <a:r>
              <a:rPr lang="zh-CN" altLang="en-US" sz="2000" b="1" dirty="0" smtClean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第</a:t>
            </a:r>
            <a:r>
              <a:rPr lang="en-US" altLang="zh-CN" sz="2000" b="1" dirty="0" smtClean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7</a:t>
            </a:r>
            <a:r>
              <a:rPr lang="zh-CN" altLang="en-US" sz="2000" b="1" dirty="0" smtClean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版</a:t>
            </a:r>
            <a:r>
              <a:rPr lang="en-US" altLang="zh-CN" sz="2000" b="1" dirty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)</a:t>
            </a:r>
            <a:endParaRPr lang="en-US" altLang="zh-CN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 kern="1200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2pPr>
      <a:lvl3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3pPr>
      <a:lvl4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4pPr>
      <a:lvl5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5pPr>
      <a:lvl6pPr marL="457200"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6pPr>
      <a:lvl7pPr marL="914400"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7pPr>
      <a:lvl8pPr marL="1371600"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8pPr>
      <a:lvl9pPr marL="1828800"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9pPr>
    </p:titleStyle>
    <p:bodyStyle>
      <a:lvl1pPr marL="571500" indent="-571500" algn="l" rtl="0" eaLnBrk="0" fontAlgn="base" hangingPunct="0">
        <a:spcBef>
          <a:spcPct val="20000"/>
        </a:spcBef>
        <a:spcAft>
          <a:spcPct val="0"/>
        </a:spcAft>
        <a:defRPr kumimoji="1" sz="3200" kern="1200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9715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n"/>
        <a:defRPr kumimoji="1" sz="2800" kern="1200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2pPr>
      <a:lvl3pPr marL="131445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5000"/>
        <a:buFont typeface="Wingdings" panose="05000000000000000000" pitchFamily="2" charset="2"/>
        <a:buChar char="l"/>
        <a:defRPr kumimoji="1" sz="2400" kern="1200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3pPr>
      <a:lvl4pPr marL="165735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Monotype Sorts" pitchFamily="2" charset="2"/>
        <a:buChar char="l"/>
        <a:defRPr kumimoji="1" sz="2000" kern="1200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100000"/>
        <a:buChar char="»"/>
        <a:defRPr kumimoji="1" sz="2000" kern="1200">
          <a:solidFill>
            <a:srgbClr val="F0F0F0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4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5.emf"/><Relationship Id="rId4" Type="http://schemas.openxmlformats.org/officeDocument/2006/relationships/oleObject" Target="../embeddings/oleObject5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7.bin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8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9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7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0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2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3" Type="http://schemas.openxmlformats.org/officeDocument/2006/relationships/notesSlide" Target="../notesSlides/notesSlide35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3.bin"/><Relationship Id="rId9" Type="http://schemas.openxmlformats.org/officeDocument/2006/relationships/image" Target="../media/image15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6.emf"/><Relationship Id="rId4" Type="http://schemas.openxmlformats.org/officeDocument/2006/relationships/oleObject" Target="../embeddings/oleObject16.bin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17.bin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7" Type="http://schemas.openxmlformats.org/officeDocument/2006/relationships/image" Target="../media/image1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18.emf"/><Relationship Id="rId4" Type="http://schemas.openxmlformats.org/officeDocument/2006/relationships/oleObject" Target="../embeddings/oleObject18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20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21.emf"/><Relationship Id="rId4" Type="http://schemas.openxmlformats.org/officeDocument/2006/relationships/oleObject" Target="../embeddings/oleObject21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22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24.bin"/><Relationship Id="rId5" Type="http://schemas.openxmlformats.org/officeDocument/2006/relationships/image" Target="../media/image23.emf"/><Relationship Id="rId4" Type="http://schemas.openxmlformats.org/officeDocument/2006/relationships/oleObject" Target="../embeddings/oleObject2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26.bin"/><Relationship Id="rId5" Type="http://schemas.openxmlformats.org/officeDocument/2006/relationships/image" Target="../media/image25.emf"/><Relationship Id="rId4" Type="http://schemas.openxmlformats.org/officeDocument/2006/relationships/oleObject" Target="../embeddings/oleObject25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27.bin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28.emf"/><Relationship Id="rId4" Type="http://schemas.openxmlformats.org/officeDocument/2006/relationships/oleObject" Target="../embeddings/oleObject28.bin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3" Type="http://schemas.openxmlformats.org/officeDocument/2006/relationships/notesSlide" Target="../notesSlides/notesSlide58.xml"/><Relationship Id="rId7" Type="http://schemas.openxmlformats.org/officeDocument/2006/relationships/image" Target="../media/image3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oleObject30.bin"/><Relationship Id="rId5" Type="http://schemas.openxmlformats.org/officeDocument/2006/relationships/image" Target="../media/image29.emf"/><Relationship Id="rId4" Type="http://schemas.openxmlformats.org/officeDocument/2006/relationships/oleObject" Target="../embeddings/oleObject29.bin"/><Relationship Id="rId9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32.emf"/><Relationship Id="rId4" Type="http://schemas.openxmlformats.org/officeDocument/2006/relationships/oleObject" Target="../embeddings/oleObject32.bin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mlDrawing" Target="../drawings/vmlDrawing24.v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33.wmf"/><Relationship Id="rId5" Type="http://schemas.openxmlformats.org/officeDocument/2006/relationships/oleObject" Target="../embeddings/oleObject33.bin"/><Relationship Id="rId4" Type="http://schemas.openxmlformats.org/officeDocument/2006/relationships/notesSlide" Target="../notesSlides/notesSlide6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8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1979613" y="304800"/>
            <a:ext cx="6705600" cy="1066800"/>
          </a:xfrm>
        </p:spPr>
        <p:txBody>
          <a:bodyPr anchor="ctr"/>
          <a:lstStyle/>
          <a:p>
            <a:r>
              <a:rPr lang="zh-CN" altLang="en-US" sz="4400">
                <a:solidFill>
                  <a:schemeClr val="tx1"/>
                </a:solidFill>
                <a:latin typeface="Arial" panose="020B0604020202020204" pitchFamily="34" charset="0"/>
              </a:rPr>
              <a:t>第 </a:t>
            </a:r>
            <a:r>
              <a:rPr lang="en-US" altLang="zh-CN" sz="4400">
                <a:solidFill>
                  <a:schemeClr val="tx1"/>
                </a:solidFill>
                <a:latin typeface="Arial" panose="020B0604020202020204" pitchFamily="34" charset="0"/>
              </a:rPr>
              <a:t>5 </a:t>
            </a:r>
            <a:r>
              <a:rPr lang="zh-CN" altLang="en-US" sz="4400">
                <a:solidFill>
                  <a:schemeClr val="tx1"/>
                </a:solidFill>
                <a:latin typeface="Arial" panose="020B0604020202020204" pitchFamily="34" charset="0"/>
              </a:rPr>
              <a:t>章   概率与概率分布</a:t>
            </a:r>
          </a:p>
        </p:txBody>
      </p:sp>
      <p:grpSp>
        <p:nvGrpSpPr>
          <p:cNvPr id="130311" name="Group 263"/>
          <p:cNvGrpSpPr>
            <a:grpSpLocks/>
          </p:cNvGrpSpPr>
          <p:nvPr/>
        </p:nvGrpSpPr>
        <p:grpSpPr bwMode="auto">
          <a:xfrm>
            <a:off x="1371600" y="1600200"/>
            <a:ext cx="7543800" cy="4740275"/>
            <a:chOff x="864" y="1008"/>
            <a:chExt cx="4752" cy="2986"/>
          </a:xfrm>
        </p:grpSpPr>
        <p:sp>
          <p:nvSpPr>
            <p:cNvPr id="130312" name="Text Box 264"/>
            <p:cNvSpPr txBox="1">
              <a:spLocks noChangeArrowheads="1"/>
            </p:cNvSpPr>
            <p:nvPr/>
          </p:nvSpPr>
          <p:spPr bwMode="auto">
            <a:xfrm>
              <a:off x="3168" y="3456"/>
              <a:ext cx="2448" cy="5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>
                  <a:solidFill>
                    <a:schemeClr val="bg1"/>
                  </a:solidFill>
                  <a:effectDag name="">
                    <a:cont type="tree" name="">
                      <a:effect ref="fillLine"/>
                      <a:outerShdw dist="38100" dir="13500000" algn="br">
                        <a:srgbClr val="509DD2"/>
                      </a:outerShdw>
                    </a:cont>
                    <a:cont type="tree" name="">
                      <a:effect ref="fillLine"/>
                      <a:outerShdw dist="38100" dir="2700000" algn="tl">
                        <a:srgbClr val="063454"/>
                      </a:outerShdw>
                    </a:cont>
                    <a:effect ref="fillLine"/>
                  </a:effectDag>
                  <a:latin typeface="Arial" panose="020B0604020202020204" pitchFamily="34" charset="0"/>
                  <a:ea typeface="隶书" panose="02010509060101010101" pitchFamily="49" charset="-122"/>
                </a:rPr>
                <a:t>作者：中国人民大学统计学院</a:t>
              </a:r>
            </a:p>
            <a:p>
              <a:pPr algn="ctr">
                <a:spcBef>
                  <a:spcPct val="50000"/>
                </a:spcBef>
              </a:pPr>
              <a:r>
                <a:rPr lang="zh-CN" altLang="en-US" sz="2000">
                  <a:solidFill>
                    <a:schemeClr val="bg1"/>
                  </a:solidFill>
                  <a:effectDag name="">
                    <a:cont type="tree" name="">
                      <a:effect ref="fillLine"/>
                      <a:outerShdw dist="38100" dir="13500000" algn="br">
                        <a:srgbClr val="509DD2"/>
                      </a:outerShdw>
                    </a:cont>
                    <a:cont type="tree" name="">
                      <a:effect ref="fillLine"/>
                      <a:outerShdw dist="38100" dir="2700000" algn="tl">
                        <a:srgbClr val="063454"/>
                      </a:outerShdw>
                    </a:cont>
                    <a:effect ref="fillLine"/>
                  </a:effectDag>
                  <a:latin typeface="Arial" panose="020B0604020202020204" pitchFamily="34" charset="0"/>
                  <a:ea typeface="隶书" panose="02010509060101010101" pitchFamily="49" charset="-122"/>
                </a:rPr>
                <a:t>贾俊平</a:t>
              </a:r>
            </a:p>
          </p:txBody>
        </p:sp>
        <p:sp>
          <p:nvSpPr>
            <p:cNvPr id="130313" name="WordArt 265"/>
            <p:cNvSpPr>
              <a:spLocks noChangeArrowheads="1" noChangeShapeType="1" noTextEdit="1"/>
            </p:cNvSpPr>
            <p:nvPr/>
          </p:nvSpPr>
          <p:spPr bwMode="auto">
            <a:xfrm>
              <a:off x="864" y="1008"/>
              <a:ext cx="3840" cy="1929"/>
            </a:xfrm>
            <a:prstGeom prst="rect">
              <a:avLst/>
            </a:prstGeom>
            <a:extLst>
              <a:ext uri="{AF507438-7753-43E0-B8FC-AC1667EBCBE1}">
                <a14:hiddenEffects xmlns:a14="http://schemas.microsoft.com/office/drawing/2010/main">
                  <a:effectLst/>
                </a14:hiddenEffects>
              </a:ext>
            </a:extLst>
          </p:spPr>
          <p:txBody>
            <a:bodyPr wrap="none" fromWordArt="1">
              <a:prstTxWarp prst="textDeflate">
                <a:avLst>
                  <a:gd name="adj" fmla="val 26227"/>
                </a:avLst>
              </a:prstTxWarp>
            </a:bodyPr>
            <a:lstStyle/>
            <a:p>
              <a:pPr algn="ctr"/>
              <a:r>
                <a:rPr lang="en-US" altLang="zh-CN" sz="3600" kern="10">
                  <a:ln w="19050">
                    <a:solidFill>
                      <a:srgbClr val="00FFFF"/>
                    </a:solidFill>
                    <a:round/>
                    <a:headEnd/>
                    <a:tailEnd/>
                  </a:ln>
                  <a:solidFill>
                    <a:srgbClr val="FF0000"/>
                  </a:solidFill>
                  <a:latin typeface="宋体" panose="02010600030101010101" pitchFamily="2" charset="-122"/>
                </a:rPr>
                <a:t>PowerPoint</a:t>
              </a:r>
              <a:endParaRPr lang="zh-CN" altLang="en-US" sz="3600" kern="10">
                <a:ln w="19050">
                  <a:solidFill>
                    <a:srgbClr val="00FFFF"/>
                  </a:solidFill>
                  <a:round/>
                  <a:headEnd/>
                  <a:tailEnd/>
                </a:ln>
                <a:solidFill>
                  <a:srgbClr val="FF0000"/>
                </a:solidFill>
                <a:latin typeface="宋体" panose="02010600030101010101" pitchFamily="2" charset="-122"/>
              </a:endParaRPr>
            </a:p>
          </p:txBody>
        </p:sp>
        <p:grpSp>
          <p:nvGrpSpPr>
            <p:cNvPr id="130314" name="Group 266"/>
            <p:cNvGrpSpPr>
              <a:grpSpLocks/>
            </p:cNvGrpSpPr>
            <p:nvPr/>
          </p:nvGrpSpPr>
          <p:grpSpPr bwMode="auto">
            <a:xfrm>
              <a:off x="1926" y="2553"/>
              <a:ext cx="1905" cy="1335"/>
              <a:chOff x="1926" y="2553"/>
              <a:chExt cx="1905" cy="1335"/>
            </a:xfrm>
          </p:grpSpPr>
          <p:grpSp>
            <p:nvGrpSpPr>
              <p:cNvPr id="130315" name="Group 267"/>
              <p:cNvGrpSpPr>
                <a:grpSpLocks/>
              </p:cNvGrpSpPr>
              <p:nvPr/>
            </p:nvGrpSpPr>
            <p:grpSpPr bwMode="auto">
              <a:xfrm>
                <a:off x="2846" y="3144"/>
                <a:ext cx="985" cy="318"/>
                <a:chOff x="3038" y="3135"/>
                <a:chExt cx="985" cy="318"/>
              </a:xfrm>
            </p:grpSpPr>
            <p:sp>
              <p:nvSpPr>
                <p:cNvPr id="130316" name="Freeform 268"/>
                <p:cNvSpPr>
                  <a:spLocks/>
                </p:cNvSpPr>
                <p:nvPr/>
              </p:nvSpPr>
              <p:spPr bwMode="auto">
                <a:xfrm>
                  <a:off x="3038" y="3135"/>
                  <a:ext cx="565" cy="318"/>
                </a:xfrm>
                <a:custGeom>
                  <a:avLst/>
                  <a:gdLst>
                    <a:gd name="T0" fmla="*/ 1129 w 1129"/>
                    <a:gd name="T1" fmla="*/ 293 h 954"/>
                    <a:gd name="T2" fmla="*/ 1129 w 1129"/>
                    <a:gd name="T3" fmla="*/ 954 h 954"/>
                    <a:gd name="T4" fmla="*/ 0 w 1129"/>
                    <a:gd name="T5" fmla="*/ 467 h 954"/>
                    <a:gd name="T6" fmla="*/ 0 w 1129"/>
                    <a:gd name="T7" fmla="*/ 0 h 954"/>
                    <a:gd name="T8" fmla="*/ 1129 w 1129"/>
                    <a:gd name="T9" fmla="*/ 293 h 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29" h="954">
                      <a:moveTo>
                        <a:pt x="1129" y="293"/>
                      </a:moveTo>
                      <a:lnTo>
                        <a:pt x="1129" y="954"/>
                      </a:lnTo>
                      <a:lnTo>
                        <a:pt x="0" y="467"/>
                      </a:lnTo>
                      <a:lnTo>
                        <a:pt x="0" y="0"/>
                      </a:lnTo>
                      <a:lnTo>
                        <a:pt x="1129" y="293"/>
                      </a:lnTo>
                      <a:close/>
                    </a:path>
                  </a:pathLst>
                </a:custGeom>
                <a:solidFill>
                  <a:srgbClr val="A0A0A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317" name="Freeform 269"/>
                <p:cNvSpPr>
                  <a:spLocks/>
                </p:cNvSpPr>
                <p:nvPr/>
              </p:nvSpPr>
              <p:spPr bwMode="auto">
                <a:xfrm>
                  <a:off x="3603" y="3211"/>
                  <a:ext cx="420" cy="242"/>
                </a:xfrm>
                <a:custGeom>
                  <a:avLst/>
                  <a:gdLst>
                    <a:gd name="T0" fmla="*/ 0 w 841"/>
                    <a:gd name="T1" fmla="*/ 65 h 726"/>
                    <a:gd name="T2" fmla="*/ 0 w 841"/>
                    <a:gd name="T3" fmla="*/ 726 h 726"/>
                    <a:gd name="T4" fmla="*/ 841 w 841"/>
                    <a:gd name="T5" fmla="*/ 563 h 726"/>
                    <a:gd name="T6" fmla="*/ 841 w 841"/>
                    <a:gd name="T7" fmla="*/ 0 h 726"/>
                    <a:gd name="T8" fmla="*/ 0 w 841"/>
                    <a:gd name="T9" fmla="*/ 65 h 7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1" h="726">
                      <a:moveTo>
                        <a:pt x="0" y="65"/>
                      </a:moveTo>
                      <a:lnTo>
                        <a:pt x="0" y="726"/>
                      </a:lnTo>
                      <a:lnTo>
                        <a:pt x="841" y="563"/>
                      </a:lnTo>
                      <a:lnTo>
                        <a:pt x="841" y="0"/>
                      </a:ln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318" name="Freeform 270"/>
                <p:cNvSpPr>
                  <a:spLocks/>
                </p:cNvSpPr>
                <p:nvPr/>
              </p:nvSpPr>
              <p:spPr bwMode="auto">
                <a:xfrm>
                  <a:off x="3038" y="3135"/>
                  <a:ext cx="985" cy="98"/>
                </a:xfrm>
                <a:custGeom>
                  <a:avLst/>
                  <a:gdLst>
                    <a:gd name="T0" fmla="*/ 1970 w 1970"/>
                    <a:gd name="T1" fmla="*/ 228 h 293"/>
                    <a:gd name="T2" fmla="*/ 1121 w 1970"/>
                    <a:gd name="T3" fmla="*/ 293 h 293"/>
                    <a:gd name="T4" fmla="*/ 0 w 1970"/>
                    <a:gd name="T5" fmla="*/ 0 h 293"/>
                    <a:gd name="T6" fmla="*/ 825 w 1970"/>
                    <a:gd name="T7" fmla="*/ 0 h 293"/>
                    <a:gd name="T8" fmla="*/ 1970 w 1970"/>
                    <a:gd name="T9" fmla="*/ 228 h 2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0" h="293">
                      <a:moveTo>
                        <a:pt x="1970" y="228"/>
                      </a:moveTo>
                      <a:lnTo>
                        <a:pt x="1121" y="293"/>
                      </a:lnTo>
                      <a:lnTo>
                        <a:pt x="0" y="0"/>
                      </a:lnTo>
                      <a:lnTo>
                        <a:pt x="825" y="0"/>
                      </a:lnTo>
                      <a:lnTo>
                        <a:pt x="1970" y="228"/>
                      </a:lnTo>
                      <a:close/>
                    </a:path>
                  </a:pathLst>
                </a:custGeom>
                <a:solidFill>
                  <a:srgbClr val="C0C0C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30319" name="Freeform 271"/>
              <p:cNvSpPr>
                <a:spLocks/>
              </p:cNvSpPr>
              <p:nvPr/>
            </p:nvSpPr>
            <p:spPr bwMode="auto">
              <a:xfrm>
                <a:off x="3154" y="3118"/>
                <a:ext cx="357" cy="91"/>
              </a:xfrm>
              <a:custGeom>
                <a:avLst/>
                <a:gdLst>
                  <a:gd name="T0" fmla="*/ 715 w 715"/>
                  <a:gd name="T1" fmla="*/ 155 h 273"/>
                  <a:gd name="T2" fmla="*/ 715 w 715"/>
                  <a:gd name="T3" fmla="*/ 244 h 273"/>
                  <a:gd name="T4" fmla="*/ 382 w 715"/>
                  <a:gd name="T5" fmla="*/ 273 h 273"/>
                  <a:gd name="T6" fmla="*/ 0 w 715"/>
                  <a:gd name="T7" fmla="*/ 175 h 273"/>
                  <a:gd name="T8" fmla="*/ 0 w 715"/>
                  <a:gd name="T9" fmla="*/ 0 h 273"/>
                  <a:gd name="T10" fmla="*/ 715 w 715"/>
                  <a:gd name="T11" fmla="*/ 15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" h="273">
                    <a:moveTo>
                      <a:pt x="715" y="155"/>
                    </a:moveTo>
                    <a:lnTo>
                      <a:pt x="715" y="244"/>
                    </a:lnTo>
                    <a:lnTo>
                      <a:pt x="382" y="273"/>
                    </a:lnTo>
                    <a:lnTo>
                      <a:pt x="0" y="175"/>
                    </a:lnTo>
                    <a:lnTo>
                      <a:pt x="0" y="0"/>
                    </a:lnTo>
                    <a:lnTo>
                      <a:pt x="715" y="155"/>
                    </a:lnTo>
                    <a:close/>
                  </a:path>
                </a:pathLst>
              </a:custGeom>
              <a:solidFill>
                <a:srgbClr val="606060"/>
              </a:solidFill>
              <a:ln w="635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0320" name="Freeform 272"/>
              <p:cNvSpPr>
                <a:spLocks/>
              </p:cNvSpPr>
              <p:nvPr/>
            </p:nvSpPr>
            <p:spPr bwMode="auto">
              <a:xfrm>
                <a:off x="2959" y="2733"/>
                <a:ext cx="456" cy="444"/>
              </a:xfrm>
              <a:custGeom>
                <a:avLst/>
                <a:gdLst>
                  <a:gd name="T0" fmla="*/ 785 w 913"/>
                  <a:gd name="T1" fmla="*/ 1333 h 1333"/>
                  <a:gd name="T2" fmla="*/ 913 w 913"/>
                  <a:gd name="T3" fmla="*/ 44 h 1333"/>
                  <a:gd name="T4" fmla="*/ 129 w 913"/>
                  <a:gd name="T5" fmla="*/ 0 h 1333"/>
                  <a:gd name="T6" fmla="*/ 0 w 913"/>
                  <a:gd name="T7" fmla="*/ 1148 h 1333"/>
                  <a:gd name="T8" fmla="*/ 785 w 913"/>
                  <a:gd name="T9" fmla="*/ 1333 h 1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3" h="1333">
                    <a:moveTo>
                      <a:pt x="785" y="1333"/>
                    </a:moveTo>
                    <a:lnTo>
                      <a:pt x="913" y="44"/>
                    </a:lnTo>
                    <a:lnTo>
                      <a:pt x="129" y="0"/>
                    </a:lnTo>
                    <a:lnTo>
                      <a:pt x="0" y="1148"/>
                    </a:lnTo>
                    <a:lnTo>
                      <a:pt x="785" y="1333"/>
                    </a:lnTo>
                    <a:close/>
                  </a:path>
                </a:pathLst>
              </a:custGeom>
              <a:solidFill>
                <a:srgbClr val="A0A0A0"/>
              </a:solidFill>
              <a:ln w="635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0321" name="Freeform 273"/>
              <p:cNvSpPr>
                <a:spLocks/>
              </p:cNvSpPr>
              <p:nvPr/>
            </p:nvSpPr>
            <p:spPr bwMode="auto">
              <a:xfrm>
                <a:off x="3351" y="2747"/>
                <a:ext cx="404" cy="441"/>
              </a:xfrm>
              <a:custGeom>
                <a:avLst/>
                <a:gdLst>
                  <a:gd name="T0" fmla="*/ 128 w 809"/>
                  <a:gd name="T1" fmla="*/ 0 h 1323"/>
                  <a:gd name="T2" fmla="*/ 809 w 809"/>
                  <a:gd name="T3" fmla="*/ 295 h 1323"/>
                  <a:gd name="T4" fmla="*/ 712 w 809"/>
                  <a:gd name="T5" fmla="*/ 1323 h 1323"/>
                  <a:gd name="T6" fmla="*/ 0 w 809"/>
                  <a:gd name="T7" fmla="*/ 1291 h 1323"/>
                  <a:gd name="T8" fmla="*/ 128 w 809"/>
                  <a:gd name="T9" fmla="*/ 0 h 1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9" h="1323">
                    <a:moveTo>
                      <a:pt x="128" y="0"/>
                    </a:moveTo>
                    <a:lnTo>
                      <a:pt x="809" y="295"/>
                    </a:lnTo>
                    <a:lnTo>
                      <a:pt x="712" y="1323"/>
                    </a:lnTo>
                    <a:lnTo>
                      <a:pt x="0" y="1291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rgbClr val="808080"/>
              </a:solidFill>
              <a:ln w="635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0322" name="Freeform 274">
                <a:hlinkHover r:id="" action="ppaction://noaction" highlightClick="1"/>
              </p:cNvPr>
              <p:cNvSpPr>
                <a:spLocks/>
              </p:cNvSpPr>
              <p:nvPr/>
            </p:nvSpPr>
            <p:spPr bwMode="auto">
              <a:xfrm>
                <a:off x="3011" y="2777"/>
                <a:ext cx="328" cy="334"/>
              </a:xfrm>
              <a:custGeom>
                <a:avLst/>
                <a:gdLst>
                  <a:gd name="T0" fmla="*/ 654 w 654"/>
                  <a:gd name="T1" fmla="*/ 45 h 1003"/>
                  <a:gd name="T2" fmla="*/ 561 w 654"/>
                  <a:gd name="T3" fmla="*/ 1003 h 1003"/>
                  <a:gd name="T4" fmla="*/ 0 w 654"/>
                  <a:gd name="T5" fmla="*/ 890 h 1003"/>
                  <a:gd name="T6" fmla="*/ 95 w 654"/>
                  <a:gd name="T7" fmla="*/ 0 h 1003"/>
                  <a:gd name="T8" fmla="*/ 654 w 654"/>
                  <a:gd name="T9" fmla="*/ 45 h 10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4" h="1003">
                    <a:moveTo>
                      <a:pt x="654" y="45"/>
                    </a:moveTo>
                    <a:lnTo>
                      <a:pt x="561" y="1003"/>
                    </a:lnTo>
                    <a:lnTo>
                      <a:pt x="0" y="890"/>
                    </a:lnTo>
                    <a:lnTo>
                      <a:pt x="95" y="0"/>
                    </a:lnTo>
                    <a:lnTo>
                      <a:pt x="654" y="45"/>
                    </a:lnTo>
                    <a:close/>
                  </a:path>
                </a:pathLst>
              </a:custGeom>
              <a:solidFill>
                <a:srgbClr val="00FFFF"/>
              </a:solidFill>
              <a:ln w="635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30323" name="Group 275"/>
              <p:cNvGrpSpPr>
                <a:grpSpLocks/>
              </p:cNvGrpSpPr>
              <p:nvPr/>
            </p:nvGrpSpPr>
            <p:grpSpPr bwMode="auto">
              <a:xfrm>
                <a:off x="2887" y="3178"/>
                <a:ext cx="321" cy="207"/>
                <a:chOff x="3079" y="3169"/>
                <a:chExt cx="321" cy="207"/>
              </a:xfrm>
            </p:grpSpPr>
            <p:sp>
              <p:nvSpPr>
                <p:cNvPr id="130324" name="Freeform 276"/>
                <p:cNvSpPr>
                  <a:spLocks/>
                </p:cNvSpPr>
                <p:nvPr/>
              </p:nvSpPr>
              <p:spPr bwMode="auto">
                <a:xfrm>
                  <a:off x="3079" y="3169"/>
                  <a:ext cx="321" cy="207"/>
                </a:xfrm>
                <a:custGeom>
                  <a:avLst/>
                  <a:gdLst>
                    <a:gd name="T0" fmla="*/ 0 w 643"/>
                    <a:gd name="T1" fmla="*/ 0 h 621"/>
                    <a:gd name="T2" fmla="*/ 643 w 643"/>
                    <a:gd name="T3" fmla="*/ 187 h 621"/>
                    <a:gd name="T4" fmla="*/ 643 w 643"/>
                    <a:gd name="T5" fmla="*/ 621 h 621"/>
                    <a:gd name="T6" fmla="*/ 0 w 643"/>
                    <a:gd name="T7" fmla="*/ 350 h 621"/>
                    <a:gd name="T8" fmla="*/ 0 w 643"/>
                    <a:gd name="T9" fmla="*/ 0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3" h="621">
                      <a:moveTo>
                        <a:pt x="0" y="0"/>
                      </a:moveTo>
                      <a:lnTo>
                        <a:pt x="643" y="187"/>
                      </a:lnTo>
                      <a:lnTo>
                        <a:pt x="643" y="621"/>
                      </a:lnTo>
                      <a:lnTo>
                        <a:pt x="0" y="35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325" name="Line 277"/>
                <p:cNvSpPr>
                  <a:spLocks noChangeShapeType="1"/>
                </p:cNvSpPr>
                <p:nvPr/>
              </p:nvSpPr>
              <p:spPr bwMode="auto">
                <a:xfrm flipH="1" flipV="1">
                  <a:off x="3107" y="3219"/>
                  <a:ext cx="85" cy="19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326" name="Line 278"/>
                <p:cNvSpPr>
                  <a:spLocks noChangeShapeType="1"/>
                </p:cNvSpPr>
                <p:nvPr/>
              </p:nvSpPr>
              <p:spPr bwMode="auto">
                <a:xfrm>
                  <a:off x="3236" y="3248"/>
                  <a:ext cx="112" cy="23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327" name="Line 279"/>
                <p:cNvSpPr>
                  <a:spLocks noChangeShapeType="1"/>
                </p:cNvSpPr>
                <p:nvPr/>
              </p:nvSpPr>
              <p:spPr bwMode="auto">
                <a:xfrm>
                  <a:off x="3214" y="3195"/>
                  <a:ext cx="1" cy="134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328" name="Line 280"/>
                <p:cNvSpPr>
                  <a:spLocks noChangeShapeType="1"/>
                </p:cNvSpPr>
                <p:nvPr/>
              </p:nvSpPr>
              <p:spPr bwMode="auto">
                <a:xfrm>
                  <a:off x="3368" y="3226"/>
                  <a:ext cx="1" cy="146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329" name="Line 281"/>
                <p:cNvSpPr>
                  <a:spLocks noChangeShapeType="1"/>
                </p:cNvSpPr>
                <p:nvPr/>
              </p:nvSpPr>
              <p:spPr bwMode="auto">
                <a:xfrm>
                  <a:off x="3080" y="3223"/>
                  <a:ext cx="292" cy="68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330" name="Line 282"/>
                <p:cNvSpPr>
                  <a:spLocks noChangeShapeType="1"/>
                </p:cNvSpPr>
                <p:nvPr/>
              </p:nvSpPr>
              <p:spPr bwMode="auto">
                <a:xfrm flipH="1" flipV="1">
                  <a:off x="3079" y="3201"/>
                  <a:ext cx="293" cy="6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0331" name="Group 283"/>
              <p:cNvGrpSpPr>
                <a:grpSpLocks/>
              </p:cNvGrpSpPr>
              <p:nvPr/>
            </p:nvGrpSpPr>
            <p:grpSpPr bwMode="auto">
              <a:xfrm>
                <a:off x="2556" y="3183"/>
                <a:ext cx="769" cy="356"/>
                <a:chOff x="2748" y="3174"/>
                <a:chExt cx="769" cy="356"/>
              </a:xfrm>
            </p:grpSpPr>
            <p:grpSp>
              <p:nvGrpSpPr>
                <p:cNvPr id="130332" name="Group 284"/>
                <p:cNvGrpSpPr>
                  <a:grpSpLocks/>
                </p:cNvGrpSpPr>
                <p:nvPr/>
              </p:nvGrpSpPr>
              <p:grpSpPr bwMode="auto">
                <a:xfrm>
                  <a:off x="3343" y="3367"/>
                  <a:ext cx="125" cy="84"/>
                  <a:chOff x="3343" y="3367"/>
                  <a:chExt cx="125" cy="84"/>
                </a:xfrm>
              </p:grpSpPr>
              <p:sp>
                <p:nvSpPr>
                  <p:cNvPr id="130333" name="Freeform 285"/>
                  <p:cNvSpPr>
                    <a:spLocks/>
                  </p:cNvSpPr>
                  <p:nvPr/>
                </p:nvSpPr>
                <p:spPr bwMode="auto">
                  <a:xfrm>
                    <a:off x="3431" y="3367"/>
                    <a:ext cx="37" cy="84"/>
                  </a:xfrm>
                  <a:custGeom>
                    <a:avLst/>
                    <a:gdLst>
                      <a:gd name="T0" fmla="*/ 51 w 72"/>
                      <a:gd name="T1" fmla="*/ 0 h 252"/>
                      <a:gd name="T2" fmla="*/ 72 w 72"/>
                      <a:gd name="T3" fmla="*/ 236 h 252"/>
                      <a:gd name="T4" fmla="*/ 21 w 72"/>
                      <a:gd name="T5" fmla="*/ 252 h 252"/>
                      <a:gd name="T6" fmla="*/ 0 w 72"/>
                      <a:gd name="T7" fmla="*/ 12 h 252"/>
                      <a:gd name="T8" fmla="*/ 51 w 72"/>
                      <a:gd name="T9" fmla="*/ 0 h 2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52">
                        <a:moveTo>
                          <a:pt x="51" y="0"/>
                        </a:moveTo>
                        <a:lnTo>
                          <a:pt x="72" y="236"/>
                        </a:lnTo>
                        <a:lnTo>
                          <a:pt x="21" y="252"/>
                        </a:lnTo>
                        <a:lnTo>
                          <a:pt x="0" y="12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solidFill>
                    <a:srgbClr val="60606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34" name="Freeform 286"/>
                  <p:cNvSpPr>
                    <a:spLocks/>
                  </p:cNvSpPr>
                  <p:nvPr/>
                </p:nvSpPr>
                <p:spPr bwMode="auto">
                  <a:xfrm>
                    <a:off x="3343" y="3378"/>
                    <a:ext cx="99" cy="73"/>
                  </a:xfrm>
                  <a:custGeom>
                    <a:avLst/>
                    <a:gdLst>
                      <a:gd name="T0" fmla="*/ 181 w 199"/>
                      <a:gd name="T1" fmla="*/ 8 h 219"/>
                      <a:gd name="T2" fmla="*/ 199 w 199"/>
                      <a:gd name="T3" fmla="*/ 219 h 219"/>
                      <a:gd name="T4" fmla="*/ 0 w 199"/>
                      <a:gd name="T5" fmla="*/ 109 h 219"/>
                      <a:gd name="T6" fmla="*/ 79 w 199"/>
                      <a:gd name="T7" fmla="*/ 77 h 219"/>
                      <a:gd name="T8" fmla="*/ 148 w 199"/>
                      <a:gd name="T9" fmla="*/ 126 h 219"/>
                      <a:gd name="T10" fmla="*/ 127 w 199"/>
                      <a:gd name="T11" fmla="*/ 0 h 219"/>
                      <a:gd name="T12" fmla="*/ 181 w 199"/>
                      <a:gd name="T13" fmla="*/ 8 h 2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99" h="219">
                        <a:moveTo>
                          <a:pt x="181" y="8"/>
                        </a:moveTo>
                        <a:lnTo>
                          <a:pt x="199" y="219"/>
                        </a:lnTo>
                        <a:lnTo>
                          <a:pt x="0" y="109"/>
                        </a:lnTo>
                        <a:lnTo>
                          <a:pt x="79" y="77"/>
                        </a:lnTo>
                        <a:lnTo>
                          <a:pt x="148" y="126"/>
                        </a:lnTo>
                        <a:lnTo>
                          <a:pt x="127" y="0"/>
                        </a:lnTo>
                        <a:lnTo>
                          <a:pt x="181" y="8"/>
                        </a:lnTo>
                        <a:close/>
                      </a:path>
                    </a:pathLst>
                  </a:custGeom>
                  <a:solidFill>
                    <a:srgbClr val="40404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0335" name="Group 287"/>
                <p:cNvGrpSpPr>
                  <a:grpSpLocks/>
                </p:cNvGrpSpPr>
                <p:nvPr/>
              </p:nvGrpSpPr>
              <p:grpSpPr bwMode="auto">
                <a:xfrm>
                  <a:off x="2748" y="3174"/>
                  <a:ext cx="769" cy="356"/>
                  <a:chOff x="2748" y="3174"/>
                  <a:chExt cx="769" cy="356"/>
                </a:xfrm>
              </p:grpSpPr>
              <p:sp>
                <p:nvSpPr>
                  <p:cNvPr id="130336" name="Freeform 288"/>
                  <p:cNvSpPr>
                    <a:spLocks/>
                  </p:cNvSpPr>
                  <p:nvPr/>
                </p:nvSpPr>
                <p:spPr bwMode="auto">
                  <a:xfrm>
                    <a:off x="2750" y="3174"/>
                    <a:ext cx="753" cy="315"/>
                  </a:xfrm>
                  <a:custGeom>
                    <a:avLst/>
                    <a:gdLst>
                      <a:gd name="T0" fmla="*/ 1506 w 1506"/>
                      <a:gd name="T1" fmla="*/ 402 h 944"/>
                      <a:gd name="T2" fmla="*/ 785 w 1506"/>
                      <a:gd name="T3" fmla="*/ 944 h 944"/>
                      <a:gd name="T4" fmla="*/ 0 w 1506"/>
                      <a:gd name="T5" fmla="*/ 413 h 944"/>
                      <a:gd name="T6" fmla="*/ 601 w 1506"/>
                      <a:gd name="T7" fmla="*/ 0 h 944"/>
                      <a:gd name="T8" fmla="*/ 1506 w 1506"/>
                      <a:gd name="T9" fmla="*/ 402 h 9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06" h="944">
                        <a:moveTo>
                          <a:pt x="1506" y="402"/>
                        </a:moveTo>
                        <a:lnTo>
                          <a:pt x="785" y="944"/>
                        </a:lnTo>
                        <a:lnTo>
                          <a:pt x="0" y="413"/>
                        </a:lnTo>
                        <a:lnTo>
                          <a:pt x="601" y="0"/>
                        </a:lnTo>
                        <a:lnTo>
                          <a:pt x="1506" y="402"/>
                        </a:lnTo>
                        <a:close/>
                      </a:path>
                    </a:pathLst>
                  </a:custGeom>
                  <a:solidFill>
                    <a:srgbClr val="80808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37" name="Freeform 289"/>
                  <p:cNvSpPr>
                    <a:spLocks/>
                  </p:cNvSpPr>
                  <p:nvPr/>
                </p:nvSpPr>
                <p:spPr bwMode="auto">
                  <a:xfrm>
                    <a:off x="3140" y="3306"/>
                    <a:ext cx="377" cy="222"/>
                  </a:xfrm>
                  <a:custGeom>
                    <a:avLst/>
                    <a:gdLst>
                      <a:gd name="T0" fmla="*/ 727 w 754"/>
                      <a:gd name="T1" fmla="*/ 0 h 666"/>
                      <a:gd name="T2" fmla="*/ 0 w 754"/>
                      <a:gd name="T3" fmla="*/ 552 h 666"/>
                      <a:gd name="T4" fmla="*/ 21 w 754"/>
                      <a:gd name="T5" fmla="*/ 666 h 666"/>
                      <a:gd name="T6" fmla="*/ 754 w 754"/>
                      <a:gd name="T7" fmla="*/ 104 h 666"/>
                      <a:gd name="T8" fmla="*/ 727 w 754"/>
                      <a:gd name="T9" fmla="*/ 0 h 6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54" h="666">
                        <a:moveTo>
                          <a:pt x="727" y="0"/>
                        </a:moveTo>
                        <a:lnTo>
                          <a:pt x="0" y="552"/>
                        </a:lnTo>
                        <a:lnTo>
                          <a:pt x="21" y="666"/>
                        </a:lnTo>
                        <a:lnTo>
                          <a:pt x="754" y="104"/>
                        </a:lnTo>
                        <a:lnTo>
                          <a:pt x="727" y="0"/>
                        </a:lnTo>
                        <a:close/>
                      </a:path>
                    </a:pathLst>
                  </a:custGeom>
                  <a:solidFill>
                    <a:srgbClr val="60606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38" name="Freeform 290"/>
                  <p:cNvSpPr>
                    <a:spLocks/>
                  </p:cNvSpPr>
                  <p:nvPr/>
                </p:nvSpPr>
                <p:spPr bwMode="auto">
                  <a:xfrm>
                    <a:off x="2748" y="3312"/>
                    <a:ext cx="403" cy="218"/>
                  </a:xfrm>
                  <a:custGeom>
                    <a:avLst/>
                    <a:gdLst>
                      <a:gd name="T0" fmla="*/ 805 w 805"/>
                      <a:gd name="T1" fmla="*/ 654 h 654"/>
                      <a:gd name="T2" fmla="*/ 781 w 805"/>
                      <a:gd name="T3" fmla="*/ 532 h 654"/>
                      <a:gd name="T4" fmla="*/ 0 w 805"/>
                      <a:gd name="T5" fmla="*/ 0 h 654"/>
                      <a:gd name="T6" fmla="*/ 27 w 805"/>
                      <a:gd name="T7" fmla="*/ 96 h 654"/>
                      <a:gd name="T8" fmla="*/ 805 w 805"/>
                      <a:gd name="T9" fmla="*/ 654 h 6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05" h="654">
                        <a:moveTo>
                          <a:pt x="805" y="654"/>
                        </a:moveTo>
                        <a:lnTo>
                          <a:pt x="781" y="532"/>
                        </a:lnTo>
                        <a:lnTo>
                          <a:pt x="0" y="0"/>
                        </a:lnTo>
                        <a:lnTo>
                          <a:pt x="27" y="96"/>
                        </a:lnTo>
                        <a:lnTo>
                          <a:pt x="805" y="654"/>
                        </a:lnTo>
                        <a:close/>
                      </a:path>
                    </a:pathLst>
                  </a:custGeom>
                  <a:solidFill>
                    <a:srgbClr val="40404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39" name="Freeform 291"/>
                  <p:cNvSpPr>
                    <a:spLocks/>
                  </p:cNvSpPr>
                  <p:nvPr/>
                </p:nvSpPr>
                <p:spPr bwMode="auto">
                  <a:xfrm>
                    <a:off x="3053" y="3323"/>
                    <a:ext cx="302" cy="138"/>
                  </a:xfrm>
                  <a:custGeom>
                    <a:avLst/>
                    <a:gdLst>
                      <a:gd name="T0" fmla="*/ 604 w 604"/>
                      <a:gd name="T1" fmla="*/ 107 h 415"/>
                      <a:gd name="T2" fmla="*/ 395 w 604"/>
                      <a:gd name="T3" fmla="*/ 0 h 415"/>
                      <a:gd name="T4" fmla="*/ 0 w 604"/>
                      <a:gd name="T5" fmla="*/ 290 h 415"/>
                      <a:gd name="T6" fmla="*/ 200 w 604"/>
                      <a:gd name="T7" fmla="*/ 415 h 415"/>
                      <a:gd name="T8" fmla="*/ 604 w 604"/>
                      <a:gd name="T9" fmla="*/ 107 h 4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4" h="415">
                        <a:moveTo>
                          <a:pt x="604" y="107"/>
                        </a:moveTo>
                        <a:lnTo>
                          <a:pt x="395" y="0"/>
                        </a:lnTo>
                        <a:lnTo>
                          <a:pt x="0" y="290"/>
                        </a:lnTo>
                        <a:lnTo>
                          <a:pt x="200" y="415"/>
                        </a:lnTo>
                        <a:lnTo>
                          <a:pt x="604" y="107"/>
                        </a:ln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0" name="Freeform 292"/>
                  <p:cNvSpPr>
                    <a:spLocks/>
                  </p:cNvSpPr>
                  <p:nvPr/>
                </p:nvSpPr>
                <p:spPr bwMode="auto">
                  <a:xfrm>
                    <a:off x="2786" y="3225"/>
                    <a:ext cx="446" cy="186"/>
                  </a:xfrm>
                  <a:custGeom>
                    <a:avLst/>
                    <a:gdLst>
                      <a:gd name="T0" fmla="*/ 892 w 892"/>
                      <a:gd name="T1" fmla="*/ 272 h 558"/>
                      <a:gd name="T2" fmla="*/ 503 w 892"/>
                      <a:gd name="T3" fmla="*/ 558 h 558"/>
                      <a:gd name="T4" fmla="*/ 0 w 892"/>
                      <a:gd name="T5" fmla="*/ 239 h 558"/>
                      <a:gd name="T6" fmla="*/ 364 w 892"/>
                      <a:gd name="T7" fmla="*/ 0 h 558"/>
                      <a:gd name="T8" fmla="*/ 892 w 892"/>
                      <a:gd name="T9" fmla="*/ 272 h 5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2" h="558">
                        <a:moveTo>
                          <a:pt x="892" y="272"/>
                        </a:moveTo>
                        <a:lnTo>
                          <a:pt x="503" y="558"/>
                        </a:lnTo>
                        <a:lnTo>
                          <a:pt x="0" y="239"/>
                        </a:lnTo>
                        <a:lnTo>
                          <a:pt x="364" y="0"/>
                        </a:lnTo>
                        <a:lnTo>
                          <a:pt x="892" y="272"/>
                        </a:ln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1" name="Freeform 293"/>
                  <p:cNvSpPr>
                    <a:spLocks/>
                  </p:cNvSpPr>
                  <p:nvPr/>
                </p:nvSpPr>
                <p:spPr bwMode="auto">
                  <a:xfrm>
                    <a:off x="2975" y="3184"/>
                    <a:ext cx="492" cy="170"/>
                  </a:xfrm>
                  <a:custGeom>
                    <a:avLst/>
                    <a:gdLst>
                      <a:gd name="T0" fmla="*/ 780 w 984"/>
                      <a:gd name="T1" fmla="*/ 509 h 509"/>
                      <a:gd name="T2" fmla="*/ 984 w 984"/>
                      <a:gd name="T3" fmla="*/ 369 h 509"/>
                      <a:gd name="T4" fmla="*/ 160 w 984"/>
                      <a:gd name="T5" fmla="*/ 0 h 509"/>
                      <a:gd name="T6" fmla="*/ 0 w 984"/>
                      <a:gd name="T7" fmla="*/ 106 h 509"/>
                      <a:gd name="T8" fmla="*/ 780 w 984"/>
                      <a:gd name="T9" fmla="*/ 509 h 5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4" h="509">
                        <a:moveTo>
                          <a:pt x="780" y="509"/>
                        </a:moveTo>
                        <a:lnTo>
                          <a:pt x="984" y="369"/>
                        </a:lnTo>
                        <a:lnTo>
                          <a:pt x="160" y="0"/>
                        </a:lnTo>
                        <a:lnTo>
                          <a:pt x="0" y="106"/>
                        </a:lnTo>
                        <a:lnTo>
                          <a:pt x="780" y="509"/>
                        </a:ln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2" name="Line 294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3033" y="3191"/>
                    <a:ext cx="425" cy="134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3" name="Line 295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3011" y="3200"/>
                    <a:ext cx="411" cy="135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4" name="Line 296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994" y="3211"/>
                    <a:ext cx="402" cy="139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5" name="Line 297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943" y="3234"/>
                    <a:ext cx="395" cy="14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6" name="Line 298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913" y="3248"/>
                    <a:ext cx="392" cy="145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7" name="Line 299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898" y="3266"/>
                    <a:ext cx="367" cy="142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8" name="Line 300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870" y="3279"/>
                    <a:ext cx="356" cy="14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49" name="Line 301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840" y="3297"/>
                    <a:ext cx="346" cy="141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0" name="Line 302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122" y="3347"/>
                    <a:ext cx="199" cy="10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1" name="Line 303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083" y="3333"/>
                    <a:ext cx="196" cy="98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2" name="Line 304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000" y="3302"/>
                    <a:ext cx="191" cy="9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3" name="Line 305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956" y="3286"/>
                    <a:ext cx="190" cy="92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4" name="Line 306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915" y="3271"/>
                    <a:ext cx="184" cy="92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5" name="Line 307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877" y="3256"/>
                    <a:ext cx="180" cy="88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6" name="Line 308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837" y="3241"/>
                    <a:ext cx="181" cy="84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7" name="Line 309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311" y="3289"/>
                    <a:ext cx="96" cy="45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8" name="Line 310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254" y="3270"/>
                    <a:ext cx="89" cy="45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59" name="Line 311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196" y="3253"/>
                    <a:ext cx="91" cy="4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60" name="Line 312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140" y="3236"/>
                    <a:ext cx="91" cy="41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61" name="Line 313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088" y="3218"/>
                    <a:ext cx="82" cy="40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62" name="Line 314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026" y="3199"/>
                    <a:ext cx="81" cy="39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130363" name="Text Box 315"/>
              <p:cNvSpPr txBox="1">
                <a:spLocks noChangeArrowheads="1"/>
              </p:cNvSpPr>
              <p:nvPr/>
            </p:nvSpPr>
            <p:spPr bwMode="auto">
              <a:xfrm rot="364392">
                <a:off x="2976" y="2793"/>
                <a:ext cx="384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r" eaLnBrk="1" hangingPunct="1">
                  <a:spcBef>
                    <a:spcPct val="50000"/>
                  </a:spcBef>
                </a:pPr>
                <a:r>
                  <a:rPr lang="zh-CN" altLang="en-US" sz="1000" b="0">
                    <a:solidFill>
                      <a:schemeClr val="bg2"/>
                    </a:solidFill>
                    <a:latin typeface="Times New Roman" panose="02020603050405020304" pitchFamily="18" charset="0"/>
                  </a:rPr>
                  <a:t>统计学</a:t>
                </a:r>
              </a:p>
            </p:txBody>
          </p:sp>
          <p:grpSp>
            <p:nvGrpSpPr>
              <p:cNvPr id="130364" name="Group 316"/>
              <p:cNvGrpSpPr>
                <a:grpSpLocks/>
              </p:cNvGrpSpPr>
              <p:nvPr/>
            </p:nvGrpSpPr>
            <p:grpSpPr bwMode="auto">
              <a:xfrm>
                <a:off x="1926" y="2553"/>
                <a:ext cx="1021" cy="1335"/>
                <a:chOff x="2118" y="2544"/>
                <a:chExt cx="1021" cy="1335"/>
              </a:xfrm>
            </p:grpSpPr>
            <p:grpSp>
              <p:nvGrpSpPr>
                <p:cNvPr id="130365" name="Group 317"/>
                <p:cNvGrpSpPr>
                  <a:grpSpLocks/>
                </p:cNvGrpSpPr>
                <p:nvPr/>
              </p:nvGrpSpPr>
              <p:grpSpPr bwMode="auto">
                <a:xfrm>
                  <a:off x="2307" y="2573"/>
                  <a:ext cx="341" cy="359"/>
                  <a:chOff x="2307" y="2573"/>
                  <a:chExt cx="341" cy="359"/>
                </a:xfrm>
              </p:grpSpPr>
              <p:grpSp>
                <p:nvGrpSpPr>
                  <p:cNvPr id="130366" name="Group 318"/>
                  <p:cNvGrpSpPr>
                    <a:grpSpLocks/>
                  </p:cNvGrpSpPr>
                  <p:nvPr/>
                </p:nvGrpSpPr>
                <p:grpSpPr bwMode="auto">
                  <a:xfrm>
                    <a:off x="2307" y="2573"/>
                    <a:ext cx="341" cy="359"/>
                    <a:chOff x="2307" y="2573"/>
                    <a:chExt cx="341" cy="359"/>
                  </a:xfrm>
                </p:grpSpPr>
                <p:sp>
                  <p:nvSpPr>
                    <p:cNvPr id="130367" name="Freeform 319"/>
                    <p:cNvSpPr>
                      <a:spLocks/>
                    </p:cNvSpPr>
                    <p:nvPr/>
                  </p:nvSpPr>
                  <p:spPr bwMode="auto">
                    <a:xfrm>
                      <a:off x="2307" y="2573"/>
                      <a:ext cx="341" cy="359"/>
                    </a:xfrm>
                    <a:custGeom>
                      <a:avLst/>
                      <a:gdLst>
                        <a:gd name="T0" fmla="*/ 475 w 683"/>
                        <a:gd name="T1" fmla="*/ 33 h 1075"/>
                        <a:gd name="T2" fmla="*/ 563 w 683"/>
                        <a:gd name="T3" fmla="*/ 76 h 1075"/>
                        <a:gd name="T4" fmla="*/ 596 w 683"/>
                        <a:gd name="T5" fmla="*/ 163 h 1075"/>
                        <a:gd name="T6" fmla="*/ 623 w 683"/>
                        <a:gd name="T7" fmla="*/ 284 h 1075"/>
                        <a:gd name="T8" fmla="*/ 627 w 683"/>
                        <a:gd name="T9" fmla="*/ 335 h 1075"/>
                        <a:gd name="T10" fmla="*/ 623 w 683"/>
                        <a:gd name="T11" fmla="*/ 382 h 1075"/>
                        <a:gd name="T12" fmla="*/ 611 w 683"/>
                        <a:gd name="T13" fmla="*/ 417 h 1075"/>
                        <a:gd name="T14" fmla="*/ 629 w 683"/>
                        <a:gd name="T15" fmla="*/ 482 h 1075"/>
                        <a:gd name="T16" fmla="*/ 652 w 683"/>
                        <a:gd name="T17" fmla="*/ 544 h 1075"/>
                        <a:gd name="T18" fmla="*/ 663 w 683"/>
                        <a:gd name="T19" fmla="*/ 565 h 1075"/>
                        <a:gd name="T20" fmla="*/ 673 w 683"/>
                        <a:gd name="T21" fmla="*/ 581 h 1075"/>
                        <a:gd name="T22" fmla="*/ 680 w 683"/>
                        <a:gd name="T23" fmla="*/ 596 h 1075"/>
                        <a:gd name="T24" fmla="*/ 683 w 683"/>
                        <a:gd name="T25" fmla="*/ 615 h 1075"/>
                        <a:gd name="T26" fmla="*/ 679 w 683"/>
                        <a:gd name="T27" fmla="*/ 633 h 1075"/>
                        <a:gd name="T28" fmla="*/ 670 w 683"/>
                        <a:gd name="T29" fmla="*/ 639 h 1075"/>
                        <a:gd name="T30" fmla="*/ 642 w 683"/>
                        <a:gd name="T31" fmla="*/ 649 h 1075"/>
                        <a:gd name="T32" fmla="*/ 630 w 683"/>
                        <a:gd name="T33" fmla="*/ 658 h 1075"/>
                        <a:gd name="T34" fmla="*/ 626 w 683"/>
                        <a:gd name="T35" fmla="*/ 681 h 1075"/>
                        <a:gd name="T36" fmla="*/ 629 w 683"/>
                        <a:gd name="T37" fmla="*/ 707 h 1075"/>
                        <a:gd name="T38" fmla="*/ 641 w 683"/>
                        <a:gd name="T39" fmla="*/ 748 h 1075"/>
                        <a:gd name="T40" fmla="*/ 635 w 683"/>
                        <a:gd name="T41" fmla="*/ 768 h 1075"/>
                        <a:gd name="T42" fmla="*/ 623 w 683"/>
                        <a:gd name="T43" fmla="*/ 785 h 1075"/>
                        <a:gd name="T44" fmla="*/ 627 w 683"/>
                        <a:gd name="T45" fmla="*/ 800 h 1075"/>
                        <a:gd name="T46" fmla="*/ 629 w 683"/>
                        <a:gd name="T47" fmla="*/ 813 h 1075"/>
                        <a:gd name="T48" fmla="*/ 623 w 683"/>
                        <a:gd name="T49" fmla="*/ 828 h 1075"/>
                        <a:gd name="T50" fmla="*/ 611 w 683"/>
                        <a:gd name="T51" fmla="*/ 836 h 1075"/>
                        <a:gd name="T52" fmla="*/ 603 w 683"/>
                        <a:gd name="T53" fmla="*/ 857 h 1075"/>
                        <a:gd name="T54" fmla="*/ 603 w 683"/>
                        <a:gd name="T55" fmla="*/ 889 h 1075"/>
                        <a:gd name="T56" fmla="*/ 597 w 683"/>
                        <a:gd name="T57" fmla="*/ 909 h 1075"/>
                        <a:gd name="T58" fmla="*/ 586 w 683"/>
                        <a:gd name="T59" fmla="*/ 926 h 1075"/>
                        <a:gd name="T60" fmla="*/ 573 w 683"/>
                        <a:gd name="T61" fmla="*/ 938 h 1075"/>
                        <a:gd name="T62" fmla="*/ 555 w 683"/>
                        <a:gd name="T63" fmla="*/ 945 h 1075"/>
                        <a:gd name="T64" fmla="*/ 534 w 683"/>
                        <a:gd name="T65" fmla="*/ 949 h 1075"/>
                        <a:gd name="T66" fmla="*/ 484 w 683"/>
                        <a:gd name="T67" fmla="*/ 945 h 1075"/>
                        <a:gd name="T68" fmla="*/ 438 w 683"/>
                        <a:gd name="T69" fmla="*/ 938 h 1075"/>
                        <a:gd name="T70" fmla="*/ 371 w 683"/>
                        <a:gd name="T71" fmla="*/ 1075 h 1075"/>
                        <a:gd name="T72" fmla="*/ 90 w 683"/>
                        <a:gd name="T73" fmla="*/ 908 h 1075"/>
                        <a:gd name="T74" fmla="*/ 117 w 683"/>
                        <a:gd name="T75" fmla="*/ 851 h 1075"/>
                        <a:gd name="T76" fmla="*/ 132 w 683"/>
                        <a:gd name="T77" fmla="*/ 798 h 1075"/>
                        <a:gd name="T78" fmla="*/ 132 w 683"/>
                        <a:gd name="T79" fmla="*/ 725 h 1075"/>
                        <a:gd name="T80" fmla="*/ 0 w 683"/>
                        <a:gd name="T81" fmla="*/ 569 h 1075"/>
                        <a:gd name="T82" fmla="*/ 0 w 683"/>
                        <a:gd name="T83" fmla="*/ 200 h 1075"/>
                        <a:gd name="T84" fmla="*/ 69 w 683"/>
                        <a:gd name="T85" fmla="*/ 98 h 1075"/>
                        <a:gd name="T86" fmla="*/ 156 w 683"/>
                        <a:gd name="T87" fmla="*/ 45 h 1075"/>
                        <a:gd name="T88" fmla="*/ 247 w 683"/>
                        <a:gd name="T89" fmla="*/ 0 h 1075"/>
                        <a:gd name="T90" fmla="*/ 367 w 683"/>
                        <a:gd name="T91" fmla="*/ 21 h 1075"/>
                        <a:gd name="T92" fmla="*/ 475 w 683"/>
                        <a:gd name="T93" fmla="*/ 33 h 10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</a:cxnLst>
                      <a:rect l="0" t="0" r="r" b="b"/>
                      <a:pathLst>
                        <a:path w="683" h="1075">
                          <a:moveTo>
                            <a:pt x="475" y="33"/>
                          </a:moveTo>
                          <a:lnTo>
                            <a:pt x="563" y="76"/>
                          </a:lnTo>
                          <a:lnTo>
                            <a:pt x="596" y="163"/>
                          </a:lnTo>
                          <a:lnTo>
                            <a:pt x="623" y="284"/>
                          </a:lnTo>
                          <a:lnTo>
                            <a:pt x="627" y="335"/>
                          </a:lnTo>
                          <a:lnTo>
                            <a:pt x="623" y="382"/>
                          </a:lnTo>
                          <a:lnTo>
                            <a:pt x="611" y="417"/>
                          </a:lnTo>
                          <a:lnTo>
                            <a:pt x="629" y="482"/>
                          </a:lnTo>
                          <a:lnTo>
                            <a:pt x="652" y="544"/>
                          </a:lnTo>
                          <a:lnTo>
                            <a:pt x="663" y="565"/>
                          </a:lnTo>
                          <a:lnTo>
                            <a:pt x="673" y="581"/>
                          </a:lnTo>
                          <a:lnTo>
                            <a:pt x="680" y="596"/>
                          </a:lnTo>
                          <a:lnTo>
                            <a:pt x="683" y="615"/>
                          </a:lnTo>
                          <a:lnTo>
                            <a:pt x="679" y="633"/>
                          </a:lnTo>
                          <a:lnTo>
                            <a:pt x="670" y="639"/>
                          </a:lnTo>
                          <a:lnTo>
                            <a:pt x="642" y="649"/>
                          </a:lnTo>
                          <a:lnTo>
                            <a:pt x="630" y="658"/>
                          </a:lnTo>
                          <a:lnTo>
                            <a:pt x="626" y="681"/>
                          </a:lnTo>
                          <a:lnTo>
                            <a:pt x="629" y="707"/>
                          </a:lnTo>
                          <a:lnTo>
                            <a:pt x="641" y="748"/>
                          </a:lnTo>
                          <a:lnTo>
                            <a:pt x="635" y="768"/>
                          </a:lnTo>
                          <a:lnTo>
                            <a:pt x="623" y="785"/>
                          </a:lnTo>
                          <a:lnTo>
                            <a:pt x="627" y="800"/>
                          </a:lnTo>
                          <a:lnTo>
                            <a:pt x="629" y="813"/>
                          </a:lnTo>
                          <a:lnTo>
                            <a:pt x="623" y="828"/>
                          </a:lnTo>
                          <a:lnTo>
                            <a:pt x="611" y="836"/>
                          </a:lnTo>
                          <a:lnTo>
                            <a:pt x="603" y="857"/>
                          </a:lnTo>
                          <a:lnTo>
                            <a:pt x="603" y="889"/>
                          </a:lnTo>
                          <a:lnTo>
                            <a:pt x="597" y="909"/>
                          </a:lnTo>
                          <a:lnTo>
                            <a:pt x="586" y="926"/>
                          </a:lnTo>
                          <a:lnTo>
                            <a:pt x="573" y="938"/>
                          </a:lnTo>
                          <a:lnTo>
                            <a:pt x="555" y="945"/>
                          </a:lnTo>
                          <a:lnTo>
                            <a:pt x="534" y="949"/>
                          </a:lnTo>
                          <a:lnTo>
                            <a:pt x="484" y="945"/>
                          </a:lnTo>
                          <a:lnTo>
                            <a:pt x="438" y="938"/>
                          </a:lnTo>
                          <a:lnTo>
                            <a:pt x="371" y="1075"/>
                          </a:lnTo>
                          <a:lnTo>
                            <a:pt x="90" y="908"/>
                          </a:lnTo>
                          <a:lnTo>
                            <a:pt x="117" y="851"/>
                          </a:lnTo>
                          <a:lnTo>
                            <a:pt x="132" y="798"/>
                          </a:lnTo>
                          <a:lnTo>
                            <a:pt x="132" y="725"/>
                          </a:lnTo>
                          <a:lnTo>
                            <a:pt x="0" y="569"/>
                          </a:lnTo>
                          <a:lnTo>
                            <a:pt x="0" y="200"/>
                          </a:lnTo>
                          <a:lnTo>
                            <a:pt x="69" y="98"/>
                          </a:lnTo>
                          <a:lnTo>
                            <a:pt x="156" y="45"/>
                          </a:lnTo>
                          <a:lnTo>
                            <a:pt x="247" y="0"/>
                          </a:lnTo>
                          <a:lnTo>
                            <a:pt x="367" y="21"/>
                          </a:lnTo>
                          <a:lnTo>
                            <a:pt x="475" y="33"/>
                          </a:lnTo>
                          <a:close/>
                        </a:path>
                      </a:pathLst>
                    </a:custGeom>
                    <a:solidFill>
                      <a:srgbClr val="FFC080"/>
                    </a:solidFill>
                    <a:ln w="6350">
                      <a:solidFill>
                        <a:srgbClr val="402000"/>
                      </a:solidFill>
                      <a:prstDash val="solid"/>
                      <a:round/>
                      <a:headEnd/>
                      <a:tailEnd/>
                    </a:ln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68" name="Freeform 320"/>
                    <p:cNvSpPr>
                      <a:spLocks/>
                    </p:cNvSpPr>
                    <p:nvPr/>
                  </p:nvSpPr>
                  <p:spPr bwMode="auto">
                    <a:xfrm>
                      <a:off x="2451" y="2799"/>
                      <a:ext cx="39" cy="56"/>
                    </a:xfrm>
                    <a:custGeom>
                      <a:avLst/>
                      <a:gdLst>
                        <a:gd name="T0" fmla="*/ 0 w 79"/>
                        <a:gd name="T1" fmla="*/ 0 h 168"/>
                        <a:gd name="T2" fmla="*/ 23 w 79"/>
                        <a:gd name="T3" fmla="*/ 80 h 168"/>
                        <a:gd name="T4" fmla="*/ 44 w 79"/>
                        <a:gd name="T5" fmla="*/ 121 h 168"/>
                        <a:gd name="T6" fmla="*/ 79 w 79"/>
                        <a:gd name="T7" fmla="*/ 168 h 168"/>
                        <a:gd name="T8" fmla="*/ 32 w 79"/>
                        <a:gd name="T9" fmla="*/ 128 h 168"/>
                        <a:gd name="T10" fmla="*/ 9 w 79"/>
                        <a:gd name="T11" fmla="*/ 80 h 168"/>
                        <a:gd name="T12" fmla="*/ 0 w 79"/>
                        <a:gd name="T13" fmla="*/ 0 h 1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79" h="168">
                          <a:moveTo>
                            <a:pt x="0" y="0"/>
                          </a:moveTo>
                          <a:lnTo>
                            <a:pt x="23" y="80"/>
                          </a:lnTo>
                          <a:lnTo>
                            <a:pt x="44" y="121"/>
                          </a:lnTo>
                          <a:lnTo>
                            <a:pt x="79" y="168"/>
                          </a:lnTo>
                          <a:lnTo>
                            <a:pt x="32" y="128"/>
                          </a:lnTo>
                          <a:lnTo>
                            <a:pt x="9" y="8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0369" name="Group 321"/>
                  <p:cNvGrpSpPr>
                    <a:grpSpLocks/>
                  </p:cNvGrpSpPr>
                  <p:nvPr/>
                </p:nvGrpSpPr>
                <p:grpSpPr bwMode="auto">
                  <a:xfrm>
                    <a:off x="2529" y="2690"/>
                    <a:ext cx="101" cy="160"/>
                    <a:chOff x="2529" y="2690"/>
                    <a:chExt cx="101" cy="160"/>
                  </a:xfrm>
                </p:grpSpPr>
                <p:sp>
                  <p:nvSpPr>
                    <p:cNvPr id="130370" name="Freeform 322"/>
                    <p:cNvSpPr>
                      <a:spLocks/>
                    </p:cNvSpPr>
                    <p:nvPr/>
                  </p:nvSpPr>
                  <p:spPr bwMode="auto">
                    <a:xfrm>
                      <a:off x="2552" y="2715"/>
                      <a:ext cx="42" cy="23"/>
                    </a:xfrm>
                    <a:custGeom>
                      <a:avLst/>
                      <a:gdLst>
                        <a:gd name="T0" fmla="*/ 76 w 85"/>
                        <a:gd name="T1" fmla="*/ 0 h 67"/>
                        <a:gd name="T2" fmla="*/ 71 w 85"/>
                        <a:gd name="T3" fmla="*/ 8 h 67"/>
                        <a:gd name="T4" fmla="*/ 85 w 85"/>
                        <a:gd name="T5" fmla="*/ 17 h 67"/>
                        <a:gd name="T6" fmla="*/ 66 w 85"/>
                        <a:gd name="T7" fmla="*/ 14 h 67"/>
                        <a:gd name="T8" fmla="*/ 61 w 85"/>
                        <a:gd name="T9" fmla="*/ 36 h 67"/>
                        <a:gd name="T10" fmla="*/ 69 w 85"/>
                        <a:gd name="T11" fmla="*/ 45 h 67"/>
                        <a:gd name="T12" fmla="*/ 62 w 85"/>
                        <a:gd name="T13" fmla="*/ 45 h 67"/>
                        <a:gd name="T14" fmla="*/ 67 w 85"/>
                        <a:gd name="T15" fmla="*/ 67 h 67"/>
                        <a:gd name="T16" fmla="*/ 58 w 85"/>
                        <a:gd name="T17" fmla="*/ 44 h 67"/>
                        <a:gd name="T18" fmla="*/ 41 w 85"/>
                        <a:gd name="T19" fmla="*/ 44 h 67"/>
                        <a:gd name="T20" fmla="*/ 26 w 85"/>
                        <a:gd name="T21" fmla="*/ 36 h 67"/>
                        <a:gd name="T22" fmla="*/ 0 w 85"/>
                        <a:gd name="T23" fmla="*/ 34 h 67"/>
                        <a:gd name="T24" fmla="*/ 26 w 85"/>
                        <a:gd name="T25" fmla="*/ 13 h 67"/>
                        <a:gd name="T26" fmla="*/ 76 w 85"/>
                        <a:gd name="T27" fmla="*/ 0 h 6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85" h="67">
                          <a:moveTo>
                            <a:pt x="76" y="0"/>
                          </a:moveTo>
                          <a:lnTo>
                            <a:pt x="71" y="8"/>
                          </a:lnTo>
                          <a:lnTo>
                            <a:pt x="85" y="17"/>
                          </a:lnTo>
                          <a:lnTo>
                            <a:pt x="66" y="14"/>
                          </a:lnTo>
                          <a:lnTo>
                            <a:pt x="61" y="36"/>
                          </a:lnTo>
                          <a:lnTo>
                            <a:pt x="69" y="45"/>
                          </a:lnTo>
                          <a:lnTo>
                            <a:pt x="62" y="45"/>
                          </a:lnTo>
                          <a:lnTo>
                            <a:pt x="67" y="67"/>
                          </a:lnTo>
                          <a:lnTo>
                            <a:pt x="58" y="44"/>
                          </a:lnTo>
                          <a:lnTo>
                            <a:pt x="41" y="44"/>
                          </a:lnTo>
                          <a:lnTo>
                            <a:pt x="26" y="36"/>
                          </a:lnTo>
                          <a:lnTo>
                            <a:pt x="0" y="34"/>
                          </a:lnTo>
                          <a:lnTo>
                            <a:pt x="26" y="13"/>
                          </a:lnTo>
                          <a:lnTo>
                            <a:pt x="76" y="0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71" name="Freeform 323"/>
                    <p:cNvSpPr>
                      <a:spLocks/>
                    </p:cNvSpPr>
                    <p:nvPr/>
                  </p:nvSpPr>
                  <p:spPr bwMode="auto">
                    <a:xfrm>
                      <a:off x="2529" y="2690"/>
                      <a:ext cx="73" cy="15"/>
                    </a:xfrm>
                    <a:custGeom>
                      <a:avLst/>
                      <a:gdLst>
                        <a:gd name="T0" fmla="*/ 147 w 147"/>
                        <a:gd name="T1" fmla="*/ 23 h 45"/>
                        <a:gd name="T2" fmla="*/ 141 w 147"/>
                        <a:gd name="T3" fmla="*/ 41 h 45"/>
                        <a:gd name="T4" fmla="*/ 124 w 147"/>
                        <a:gd name="T5" fmla="*/ 45 h 45"/>
                        <a:gd name="T6" fmla="*/ 102 w 147"/>
                        <a:gd name="T7" fmla="*/ 33 h 45"/>
                        <a:gd name="T8" fmla="*/ 72 w 147"/>
                        <a:gd name="T9" fmla="*/ 23 h 45"/>
                        <a:gd name="T10" fmla="*/ 23 w 147"/>
                        <a:gd name="T11" fmla="*/ 22 h 45"/>
                        <a:gd name="T12" fmla="*/ 0 w 147"/>
                        <a:gd name="T13" fmla="*/ 24 h 45"/>
                        <a:gd name="T14" fmla="*/ 37 w 147"/>
                        <a:gd name="T15" fmla="*/ 11 h 45"/>
                        <a:gd name="T16" fmla="*/ 64 w 147"/>
                        <a:gd name="T17" fmla="*/ 5 h 45"/>
                        <a:gd name="T18" fmla="*/ 60 w 147"/>
                        <a:gd name="T19" fmla="*/ 0 h 45"/>
                        <a:gd name="T20" fmla="*/ 85 w 147"/>
                        <a:gd name="T21" fmla="*/ 8 h 45"/>
                        <a:gd name="T22" fmla="*/ 82 w 147"/>
                        <a:gd name="T23" fmla="*/ 3 h 45"/>
                        <a:gd name="T24" fmla="*/ 103 w 147"/>
                        <a:gd name="T25" fmla="*/ 11 h 45"/>
                        <a:gd name="T26" fmla="*/ 123 w 147"/>
                        <a:gd name="T27" fmla="*/ 11 h 45"/>
                        <a:gd name="T28" fmla="*/ 147 w 147"/>
                        <a:gd name="T29" fmla="*/ 23 h 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</a:cxnLst>
                      <a:rect l="0" t="0" r="r" b="b"/>
                      <a:pathLst>
                        <a:path w="147" h="45">
                          <a:moveTo>
                            <a:pt x="147" y="23"/>
                          </a:moveTo>
                          <a:lnTo>
                            <a:pt x="141" y="41"/>
                          </a:lnTo>
                          <a:lnTo>
                            <a:pt x="124" y="45"/>
                          </a:lnTo>
                          <a:lnTo>
                            <a:pt x="102" y="33"/>
                          </a:lnTo>
                          <a:lnTo>
                            <a:pt x="72" y="23"/>
                          </a:lnTo>
                          <a:lnTo>
                            <a:pt x="23" y="22"/>
                          </a:lnTo>
                          <a:lnTo>
                            <a:pt x="0" y="24"/>
                          </a:lnTo>
                          <a:lnTo>
                            <a:pt x="37" y="11"/>
                          </a:lnTo>
                          <a:lnTo>
                            <a:pt x="64" y="5"/>
                          </a:lnTo>
                          <a:lnTo>
                            <a:pt x="60" y="0"/>
                          </a:lnTo>
                          <a:lnTo>
                            <a:pt x="85" y="8"/>
                          </a:lnTo>
                          <a:lnTo>
                            <a:pt x="82" y="3"/>
                          </a:lnTo>
                          <a:lnTo>
                            <a:pt x="103" y="11"/>
                          </a:lnTo>
                          <a:lnTo>
                            <a:pt x="123" y="11"/>
                          </a:lnTo>
                          <a:lnTo>
                            <a:pt x="147" y="23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72" name="Freeform 324"/>
                    <p:cNvSpPr>
                      <a:spLocks/>
                    </p:cNvSpPr>
                    <p:nvPr/>
                  </p:nvSpPr>
                  <p:spPr bwMode="auto">
                    <a:xfrm>
                      <a:off x="2592" y="2821"/>
                      <a:ext cx="33" cy="24"/>
                    </a:xfrm>
                    <a:custGeom>
                      <a:avLst/>
                      <a:gdLst>
                        <a:gd name="T0" fmla="*/ 67 w 67"/>
                        <a:gd name="T1" fmla="*/ 8 h 70"/>
                        <a:gd name="T2" fmla="*/ 56 w 67"/>
                        <a:gd name="T3" fmla="*/ 3 h 70"/>
                        <a:gd name="T4" fmla="*/ 47 w 67"/>
                        <a:gd name="T5" fmla="*/ 0 h 70"/>
                        <a:gd name="T6" fmla="*/ 39 w 67"/>
                        <a:gd name="T7" fmla="*/ 9 h 70"/>
                        <a:gd name="T8" fmla="*/ 28 w 67"/>
                        <a:gd name="T9" fmla="*/ 18 h 70"/>
                        <a:gd name="T10" fmla="*/ 17 w 67"/>
                        <a:gd name="T11" fmla="*/ 26 h 70"/>
                        <a:gd name="T12" fmla="*/ 7 w 67"/>
                        <a:gd name="T13" fmla="*/ 30 h 70"/>
                        <a:gd name="T14" fmla="*/ 5 w 67"/>
                        <a:gd name="T15" fmla="*/ 22 h 70"/>
                        <a:gd name="T16" fmla="*/ 2 w 67"/>
                        <a:gd name="T17" fmla="*/ 39 h 70"/>
                        <a:gd name="T18" fmla="*/ 0 w 67"/>
                        <a:gd name="T19" fmla="*/ 53 h 70"/>
                        <a:gd name="T20" fmla="*/ 0 w 67"/>
                        <a:gd name="T21" fmla="*/ 62 h 70"/>
                        <a:gd name="T22" fmla="*/ 4 w 67"/>
                        <a:gd name="T23" fmla="*/ 70 h 70"/>
                        <a:gd name="T24" fmla="*/ 3 w 67"/>
                        <a:gd name="T25" fmla="*/ 56 h 70"/>
                        <a:gd name="T26" fmla="*/ 8 w 67"/>
                        <a:gd name="T27" fmla="*/ 39 h 70"/>
                        <a:gd name="T28" fmla="*/ 28 w 67"/>
                        <a:gd name="T29" fmla="*/ 32 h 70"/>
                        <a:gd name="T30" fmla="*/ 40 w 67"/>
                        <a:gd name="T31" fmla="*/ 37 h 70"/>
                        <a:gd name="T32" fmla="*/ 51 w 67"/>
                        <a:gd name="T33" fmla="*/ 39 h 70"/>
                        <a:gd name="T34" fmla="*/ 63 w 67"/>
                        <a:gd name="T35" fmla="*/ 23 h 70"/>
                        <a:gd name="T36" fmla="*/ 67 w 67"/>
                        <a:gd name="T37" fmla="*/ 8 h 7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</a:cxnLst>
                      <a:rect l="0" t="0" r="r" b="b"/>
                      <a:pathLst>
                        <a:path w="67" h="70">
                          <a:moveTo>
                            <a:pt x="67" y="8"/>
                          </a:moveTo>
                          <a:lnTo>
                            <a:pt x="56" y="3"/>
                          </a:lnTo>
                          <a:lnTo>
                            <a:pt x="47" y="0"/>
                          </a:lnTo>
                          <a:lnTo>
                            <a:pt x="39" y="9"/>
                          </a:lnTo>
                          <a:lnTo>
                            <a:pt x="28" y="18"/>
                          </a:lnTo>
                          <a:lnTo>
                            <a:pt x="17" y="26"/>
                          </a:lnTo>
                          <a:lnTo>
                            <a:pt x="7" y="30"/>
                          </a:lnTo>
                          <a:lnTo>
                            <a:pt x="5" y="22"/>
                          </a:lnTo>
                          <a:lnTo>
                            <a:pt x="2" y="39"/>
                          </a:lnTo>
                          <a:lnTo>
                            <a:pt x="0" y="53"/>
                          </a:lnTo>
                          <a:lnTo>
                            <a:pt x="0" y="62"/>
                          </a:lnTo>
                          <a:lnTo>
                            <a:pt x="4" y="70"/>
                          </a:lnTo>
                          <a:lnTo>
                            <a:pt x="3" y="56"/>
                          </a:lnTo>
                          <a:lnTo>
                            <a:pt x="8" y="39"/>
                          </a:lnTo>
                          <a:lnTo>
                            <a:pt x="28" y="32"/>
                          </a:lnTo>
                          <a:lnTo>
                            <a:pt x="40" y="37"/>
                          </a:lnTo>
                          <a:lnTo>
                            <a:pt x="51" y="39"/>
                          </a:lnTo>
                          <a:lnTo>
                            <a:pt x="63" y="23"/>
                          </a:lnTo>
                          <a:lnTo>
                            <a:pt x="67" y="8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73" name="Freeform 325"/>
                    <p:cNvSpPr>
                      <a:spLocks/>
                    </p:cNvSpPr>
                    <p:nvPr/>
                  </p:nvSpPr>
                  <p:spPr bwMode="auto">
                    <a:xfrm>
                      <a:off x="2605" y="2846"/>
                      <a:ext cx="12" cy="4"/>
                    </a:xfrm>
                    <a:custGeom>
                      <a:avLst/>
                      <a:gdLst>
                        <a:gd name="T0" fmla="*/ 24 w 24"/>
                        <a:gd name="T1" fmla="*/ 2 h 12"/>
                        <a:gd name="T2" fmla="*/ 10 w 24"/>
                        <a:gd name="T3" fmla="*/ 0 h 12"/>
                        <a:gd name="T4" fmla="*/ 0 w 24"/>
                        <a:gd name="T5" fmla="*/ 4 h 12"/>
                        <a:gd name="T6" fmla="*/ 13 w 24"/>
                        <a:gd name="T7" fmla="*/ 12 h 12"/>
                        <a:gd name="T8" fmla="*/ 24 w 24"/>
                        <a:gd name="T9" fmla="*/ 2 h 1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4" h="12">
                          <a:moveTo>
                            <a:pt x="24" y="2"/>
                          </a:moveTo>
                          <a:lnTo>
                            <a:pt x="10" y="0"/>
                          </a:lnTo>
                          <a:lnTo>
                            <a:pt x="0" y="4"/>
                          </a:lnTo>
                          <a:lnTo>
                            <a:pt x="13" y="12"/>
                          </a:lnTo>
                          <a:lnTo>
                            <a:pt x="24" y="2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74" name="Freeform 326"/>
                    <p:cNvSpPr>
                      <a:spLocks/>
                    </p:cNvSpPr>
                    <p:nvPr/>
                  </p:nvSpPr>
                  <p:spPr bwMode="auto">
                    <a:xfrm>
                      <a:off x="2616" y="2782"/>
                      <a:ext cx="14" cy="5"/>
                    </a:xfrm>
                    <a:custGeom>
                      <a:avLst/>
                      <a:gdLst>
                        <a:gd name="T0" fmla="*/ 27 w 27"/>
                        <a:gd name="T1" fmla="*/ 0 h 15"/>
                        <a:gd name="T2" fmla="*/ 13 w 27"/>
                        <a:gd name="T3" fmla="*/ 0 h 15"/>
                        <a:gd name="T4" fmla="*/ 2 w 27"/>
                        <a:gd name="T5" fmla="*/ 5 h 15"/>
                        <a:gd name="T6" fmla="*/ 0 w 27"/>
                        <a:gd name="T7" fmla="*/ 13 h 15"/>
                        <a:gd name="T8" fmla="*/ 6 w 27"/>
                        <a:gd name="T9" fmla="*/ 15 h 15"/>
                        <a:gd name="T10" fmla="*/ 14 w 27"/>
                        <a:gd name="T11" fmla="*/ 11 h 15"/>
                        <a:gd name="T12" fmla="*/ 27 w 27"/>
                        <a:gd name="T13" fmla="*/ 0 h 1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7" h="15">
                          <a:moveTo>
                            <a:pt x="27" y="0"/>
                          </a:moveTo>
                          <a:lnTo>
                            <a:pt x="13" y="0"/>
                          </a:lnTo>
                          <a:lnTo>
                            <a:pt x="2" y="5"/>
                          </a:lnTo>
                          <a:lnTo>
                            <a:pt x="0" y="13"/>
                          </a:lnTo>
                          <a:lnTo>
                            <a:pt x="6" y="15"/>
                          </a:lnTo>
                          <a:lnTo>
                            <a:pt x="14" y="11"/>
                          </a:lnTo>
                          <a:lnTo>
                            <a:pt x="27" y="0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75" name="Freeform 327"/>
                    <p:cNvSpPr>
                      <a:spLocks/>
                    </p:cNvSpPr>
                    <p:nvPr/>
                  </p:nvSpPr>
                  <p:spPr bwMode="auto">
                    <a:xfrm>
                      <a:off x="2603" y="2777"/>
                      <a:ext cx="6" cy="12"/>
                    </a:xfrm>
                    <a:custGeom>
                      <a:avLst/>
                      <a:gdLst>
                        <a:gd name="T0" fmla="*/ 5 w 13"/>
                        <a:gd name="T1" fmla="*/ 0 h 35"/>
                        <a:gd name="T2" fmla="*/ 3 w 13"/>
                        <a:gd name="T3" fmla="*/ 12 h 35"/>
                        <a:gd name="T4" fmla="*/ 7 w 13"/>
                        <a:gd name="T5" fmla="*/ 28 h 35"/>
                        <a:gd name="T6" fmla="*/ 13 w 13"/>
                        <a:gd name="T7" fmla="*/ 35 h 35"/>
                        <a:gd name="T8" fmla="*/ 4 w 13"/>
                        <a:gd name="T9" fmla="*/ 30 h 35"/>
                        <a:gd name="T10" fmla="*/ 0 w 13"/>
                        <a:gd name="T11" fmla="*/ 24 h 35"/>
                        <a:gd name="T12" fmla="*/ 0 w 13"/>
                        <a:gd name="T13" fmla="*/ 16 h 35"/>
                        <a:gd name="T14" fmla="*/ 5 w 13"/>
                        <a:gd name="T15" fmla="*/ 0 h 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" h="35">
                          <a:moveTo>
                            <a:pt x="5" y="0"/>
                          </a:moveTo>
                          <a:lnTo>
                            <a:pt x="3" y="12"/>
                          </a:lnTo>
                          <a:lnTo>
                            <a:pt x="7" y="28"/>
                          </a:lnTo>
                          <a:lnTo>
                            <a:pt x="13" y="35"/>
                          </a:lnTo>
                          <a:lnTo>
                            <a:pt x="4" y="30"/>
                          </a:lnTo>
                          <a:lnTo>
                            <a:pt x="0" y="24"/>
                          </a:lnTo>
                          <a:lnTo>
                            <a:pt x="0" y="16"/>
                          </a:lnTo>
                          <a:lnTo>
                            <a:pt x="5" y="0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76" name="Freeform 328"/>
                    <p:cNvSpPr>
                      <a:spLocks/>
                    </p:cNvSpPr>
                    <p:nvPr/>
                  </p:nvSpPr>
                  <p:spPr bwMode="auto">
                    <a:xfrm>
                      <a:off x="2564" y="2722"/>
                      <a:ext cx="9" cy="4"/>
                    </a:xfrm>
                    <a:custGeom>
                      <a:avLst/>
                      <a:gdLst>
                        <a:gd name="T0" fmla="*/ 18 w 18"/>
                        <a:gd name="T1" fmla="*/ 0 h 12"/>
                        <a:gd name="T2" fmla="*/ 18 w 18"/>
                        <a:gd name="T3" fmla="*/ 12 h 12"/>
                        <a:gd name="T4" fmla="*/ 11 w 18"/>
                        <a:gd name="T5" fmla="*/ 9 h 12"/>
                        <a:gd name="T6" fmla="*/ 5 w 18"/>
                        <a:gd name="T7" fmla="*/ 8 h 12"/>
                        <a:gd name="T8" fmla="*/ 0 w 18"/>
                        <a:gd name="T9" fmla="*/ 8 h 12"/>
                        <a:gd name="T10" fmla="*/ 6 w 18"/>
                        <a:gd name="T11" fmla="*/ 2 h 12"/>
                        <a:gd name="T12" fmla="*/ 18 w 18"/>
                        <a:gd name="T13" fmla="*/ 0 h 1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8" h="12">
                          <a:moveTo>
                            <a:pt x="18" y="0"/>
                          </a:moveTo>
                          <a:lnTo>
                            <a:pt x="18" y="12"/>
                          </a:lnTo>
                          <a:lnTo>
                            <a:pt x="11" y="9"/>
                          </a:lnTo>
                          <a:lnTo>
                            <a:pt x="5" y="8"/>
                          </a:lnTo>
                          <a:lnTo>
                            <a:pt x="0" y="8"/>
                          </a:lnTo>
                          <a:lnTo>
                            <a:pt x="6" y="2"/>
                          </a:lnTo>
                          <a:lnTo>
                            <a:pt x="18" y="0"/>
                          </a:lnTo>
                          <a:close/>
                        </a:path>
                      </a:pathLst>
                    </a:custGeom>
                    <a:solidFill>
                      <a:srgbClr val="FFC08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30377" name="Group 329"/>
                  <p:cNvGrpSpPr>
                    <a:grpSpLocks/>
                  </p:cNvGrpSpPr>
                  <p:nvPr/>
                </p:nvGrpSpPr>
                <p:grpSpPr bwMode="auto">
                  <a:xfrm>
                    <a:off x="2415" y="2702"/>
                    <a:ext cx="47" cy="76"/>
                    <a:chOff x="2415" y="2702"/>
                    <a:chExt cx="47" cy="76"/>
                  </a:xfrm>
                </p:grpSpPr>
                <p:sp>
                  <p:nvSpPr>
                    <p:cNvPr id="130378" name="Freeform 330"/>
                    <p:cNvSpPr>
                      <a:spLocks/>
                    </p:cNvSpPr>
                    <p:nvPr/>
                  </p:nvSpPr>
                  <p:spPr bwMode="auto">
                    <a:xfrm>
                      <a:off x="2425" y="2710"/>
                      <a:ext cx="29" cy="57"/>
                    </a:xfrm>
                    <a:custGeom>
                      <a:avLst/>
                      <a:gdLst>
                        <a:gd name="T0" fmla="*/ 58 w 58"/>
                        <a:gd name="T1" fmla="*/ 33 h 170"/>
                        <a:gd name="T2" fmla="*/ 40 w 58"/>
                        <a:gd name="T3" fmla="*/ 13 h 170"/>
                        <a:gd name="T4" fmla="*/ 19 w 58"/>
                        <a:gd name="T5" fmla="*/ 18 h 170"/>
                        <a:gd name="T6" fmla="*/ 8 w 58"/>
                        <a:gd name="T7" fmla="*/ 45 h 170"/>
                        <a:gd name="T8" fmla="*/ 5 w 58"/>
                        <a:gd name="T9" fmla="*/ 83 h 170"/>
                        <a:gd name="T10" fmla="*/ 8 w 58"/>
                        <a:gd name="T11" fmla="*/ 114 h 170"/>
                        <a:gd name="T12" fmla="*/ 15 w 58"/>
                        <a:gd name="T13" fmla="*/ 139 h 170"/>
                        <a:gd name="T14" fmla="*/ 25 w 58"/>
                        <a:gd name="T15" fmla="*/ 101 h 170"/>
                        <a:gd name="T16" fmla="*/ 34 w 58"/>
                        <a:gd name="T17" fmla="*/ 79 h 170"/>
                        <a:gd name="T18" fmla="*/ 55 w 58"/>
                        <a:gd name="T19" fmla="*/ 66 h 170"/>
                        <a:gd name="T20" fmla="*/ 39 w 58"/>
                        <a:gd name="T21" fmla="*/ 95 h 170"/>
                        <a:gd name="T22" fmla="*/ 23 w 58"/>
                        <a:gd name="T23" fmla="*/ 120 h 170"/>
                        <a:gd name="T24" fmla="*/ 21 w 58"/>
                        <a:gd name="T25" fmla="*/ 146 h 170"/>
                        <a:gd name="T26" fmla="*/ 28 w 58"/>
                        <a:gd name="T27" fmla="*/ 166 h 170"/>
                        <a:gd name="T28" fmla="*/ 38 w 58"/>
                        <a:gd name="T29" fmla="*/ 170 h 170"/>
                        <a:gd name="T30" fmla="*/ 12 w 58"/>
                        <a:gd name="T31" fmla="*/ 163 h 170"/>
                        <a:gd name="T32" fmla="*/ 1 w 58"/>
                        <a:gd name="T33" fmla="*/ 127 h 170"/>
                        <a:gd name="T34" fmla="*/ 0 w 58"/>
                        <a:gd name="T35" fmla="*/ 80 h 170"/>
                        <a:gd name="T36" fmla="*/ 1 w 58"/>
                        <a:gd name="T37" fmla="*/ 37 h 170"/>
                        <a:gd name="T38" fmla="*/ 15 w 58"/>
                        <a:gd name="T39" fmla="*/ 10 h 170"/>
                        <a:gd name="T40" fmla="*/ 33 w 58"/>
                        <a:gd name="T41" fmla="*/ 0 h 170"/>
                        <a:gd name="T42" fmla="*/ 50 w 58"/>
                        <a:gd name="T43" fmla="*/ 6 h 170"/>
                        <a:gd name="T44" fmla="*/ 58 w 58"/>
                        <a:gd name="T45" fmla="*/ 33 h 17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</a:cxnLst>
                      <a:rect l="0" t="0" r="r" b="b"/>
                      <a:pathLst>
                        <a:path w="58" h="170">
                          <a:moveTo>
                            <a:pt x="58" y="33"/>
                          </a:moveTo>
                          <a:lnTo>
                            <a:pt x="40" y="13"/>
                          </a:lnTo>
                          <a:lnTo>
                            <a:pt x="19" y="18"/>
                          </a:lnTo>
                          <a:lnTo>
                            <a:pt x="8" y="45"/>
                          </a:lnTo>
                          <a:lnTo>
                            <a:pt x="5" y="83"/>
                          </a:lnTo>
                          <a:lnTo>
                            <a:pt x="8" y="114"/>
                          </a:lnTo>
                          <a:lnTo>
                            <a:pt x="15" y="139"/>
                          </a:lnTo>
                          <a:lnTo>
                            <a:pt x="25" y="101"/>
                          </a:lnTo>
                          <a:lnTo>
                            <a:pt x="34" y="79"/>
                          </a:lnTo>
                          <a:lnTo>
                            <a:pt x="55" y="66"/>
                          </a:lnTo>
                          <a:lnTo>
                            <a:pt x="39" y="95"/>
                          </a:lnTo>
                          <a:lnTo>
                            <a:pt x="23" y="120"/>
                          </a:lnTo>
                          <a:lnTo>
                            <a:pt x="21" y="146"/>
                          </a:lnTo>
                          <a:lnTo>
                            <a:pt x="28" y="166"/>
                          </a:lnTo>
                          <a:lnTo>
                            <a:pt x="38" y="170"/>
                          </a:lnTo>
                          <a:lnTo>
                            <a:pt x="12" y="163"/>
                          </a:lnTo>
                          <a:lnTo>
                            <a:pt x="1" y="127"/>
                          </a:lnTo>
                          <a:lnTo>
                            <a:pt x="0" y="80"/>
                          </a:lnTo>
                          <a:lnTo>
                            <a:pt x="1" y="37"/>
                          </a:lnTo>
                          <a:lnTo>
                            <a:pt x="15" y="10"/>
                          </a:lnTo>
                          <a:lnTo>
                            <a:pt x="33" y="0"/>
                          </a:lnTo>
                          <a:lnTo>
                            <a:pt x="50" y="6"/>
                          </a:lnTo>
                          <a:lnTo>
                            <a:pt x="58" y="33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0379" name="Freeform 331"/>
                    <p:cNvSpPr>
                      <a:spLocks/>
                    </p:cNvSpPr>
                    <p:nvPr/>
                  </p:nvSpPr>
                  <p:spPr bwMode="auto">
                    <a:xfrm>
                      <a:off x="2415" y="2702"/>
                      <a:ext cx="47" cy="76"/>
                    </a:xfrm>
                    <a:custGeom>
                      <a:avLst/>
                      <a:gdLst>
                        <a:gd name="T0" fmla="*/ 95 w 95"/>
                        <a:gd name="T1" fmla="*/ 55 h 228"/>
                        <a:gd name="T2" fmla="*/ 80 w 95"/>
                        <a:gd name="T3" fmla="*/ 19 h 228"/>
                        <a:gd name="T4" fmla="*/ 56 w 95"/>
                        <a:gd name="T5" fmla="*/ 9 h 228"/>
                        <a:gd name="T6" fmla="*/ 25 w 95"/>
                        <a:gd name="T7" fmla="*/ 15 h 228"/>
                        <a:gd name="T8" fmla="*/ 15 w 95"/>
                        <a:gd name="T9" fmla="*/ 36 h 228"/>
                        <a:gd name="T10" fmla="*/ 7 w 95"/>
                        <a:gd name="T11" fmla="*/ 70 h 228"/>
                        <a:gd name="T12" fmla="*/ 7 w 95"/>
                        <a:gd name="T13" fmla="*/ 99 h 228"/>
                        <a:gd name="T14" fmla="*/ 11 w 95"/>
                        <a:gd name="T15" fmla="*/ 118 h 228"/>
                        <a:gd name="T16" fmla="*/ 11 w 95"/>
                        <a:gd name="T17" fmla="*/ 146 h 228"/>
                        <a:gd name="T18" fmla="*/ 16 w 95"/>
                        <a:gd name="T19" fmla="*/ 177 h 228"/>
                        <a:gd name="T20" fmla="*/ 36 w 95"/>
                        <a:gd name="T21" fmla="*/ 210 h 228"/>
                        <a:gd name="T22" fmla="*/ 49 w 95"/>
                        <a:gd name="T23" fmla="*/ 210 h 228"/>
                        <a:gd name="T24" fmla="*/ 66 w 95"/>
                        <a:gd name="T25" fmla="*/ 210 h 228"/>
                        <a:gd name="T26" fmla="*/ 66 w 95"/>
                        <a:gd name="T27" fmla="*/ 215 h 228"/>
                        <a:gd name="T28" fmla="*/ 54 w 95"/>
                        <a:gd name="T29" fmla="*/ 228 h 228"/>
                        <a:gd name="T30" fmla="*/ 39 w 95"/>
                        <a:gd name="T31" fmla="*/ 225 h 228"/>
                        <a:gd name="T32" fmla="*/ 21 w 95"/>
                        <a:gd name="T33" fmla="*/ 214 h 228"/>
                        <a:gd name="T34" fmla="*/ 5 w 95"/>
                        <a:gd name="T35" fmla="*/ 180 h 228"/>
                        <a:gd name="T36" fmla="*/ 4 w 95"/>
                        <a:gd name="T37" fmla="*/ 127 h 228"/>
                        <a:gd name="T38" fmla="*/ 0 w 95"/>
                        <a:gd name="T39" fmla="*/ 92 h 228"/>
                        <a:gd name="T40" fmla="*/ 0 w 95"/>
                        <a:gd name="T41" fmla="*/ 62 h 228"/>
                        <a:gd name="T42" fmla="*/ 9 w 95"/>
                        <a:gd name="T43" fmla="*/ 32 h 228"/>
                        <a:gd name="T44" fmla="*/ 19 w 95"/>
                        <a:gd name="T45" fmla="*/ 9 h 228"/>
                        <a:gd name="T46" fmla="*/ 44 w 95"/>
                        <a:gd name="T47" fmla="*/ 0 h 228"/>
                        <a:gd name="T48" fmla="*/ 80 w 95"/>
                        <a:gd name="T49" fmla="*/ 5 h 228"/>
                        <a:gd name="T50" fmla="*/ 93 w 95"/>
                        <a:gd name="T51" fmla="*/ 19 h 228"/>
                        <a:gd name="T52" fmla="*/ 95 w 95"/>
                        <a:gd name="T53" fmla="*/ 55 h 22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</a:cxnLst>
                      <a:rect l="0" t="0" r="r" b="b"/>
                      <a:pathLst>
                        <a:path w="95" h="228">
                          <a:moveTo>
                            <a:pt x="95" y="55"/>
                          </a:moveTo>
                          <a:lnTo>
                            <a:pt x="80" y="19"/>
                          </a:lnTo>
                          <a:lnTo>
                            <a:pt x="56" y="9"/>
                          </a:lnTo>
                          <a:lnTo>
                            <a:pt x="25" y="15"/>
                          </a:lnTo>
                          <a:lnTo>
                            <a:pt x="15" y="36"/>
                          </a:lnTo>
                          <a:lnTo>
                            <a:pt x="7" y="70"/>
                          </a:lnTo>
                          <a:lnTo>
                            <a:pt x="7" y="99"/>
                          </a:lnTo>
                          <a:lnTo>
                            <a:pt x="11" y="118"/>
                          </a:lnTo>
                          <a:lnTo>
                            <a:pt x="11" y="146"/>
                          </a:lnTo>
                          <a:lnTo>
                            <a:pt x="16" y="177"/>
                          </a:lnTo>
                          <a:lnTo>
                            <a:pt x="36" y="210"/>
                          </a:lnTo>
                          <a:lnTo>
                            <a:pt x="49" y="210"/>
                          </a:lnTo>
                          <a:lnTo>
                            <a:pt x="66" y="210"/>
                          </a:lnTo>
                          <a:lnTo>
                            <a:pt x="66" y="215"/>
                          </a:lnTo>
                          <a:lnTo>
                            <a:pt x="54" y="228"/>
                          </a:lnTo>
                          <a:lnTo>
                            <a:pt x="39" y="225"/>
                          </a:lnTo>
                          <a:lnTo>
                            <a:pt x="21" y="214"/>
                          </a:lnTo>
                          <a:lnTo>
                            <a:pt x="5" y="180"/>
                          </a:lnTo>
                          <a:lnTo>
                            <a:pt x="4" y="127"/>
                          </a:lnTo>
                          <a:lnTo>
                            <a:pt x="0" y="92"/>
                          </a:lnTo>
                          <a:lnTo>
                            <a:pt x="0" y="62"/>
                          </a:lnTo>
                          <a:lnTo>
                            <a:pt x="9" y="32"/>
                          </a:lnTo>
                          <a:lnTo>
                            <a:pt x="19" y="9"/>
                          </a:lnTo>
                          <a:lnTo>
                            <a:pt x="44" y="0"/>
                          </a:lnTo>
                          <a:lnTo>
                            <a:pt x="80" y="5"/>
                          </a:lnTo>
                          <a:lnTo>
                            <a:pt x="93" y="19"/>
                          </a:lnTo>
                          <a:lnTo>
                            <a:pt x="95" y="55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</p:grpSp>
            <p:sp>
              <p:nvSpPr>
                <p:cNvPr id="130380" name="Freeform 332"/>
                <p:cNvSpPr>
                  <a:spLocks/>
                </p:cNvSpPr>
                <p:nvPr/>
              </p:nvSpPr>
              <p:spPr bwMode="auto">
                <a:xfrm>
                  <a:off x="2220" y="2858"/>
                  <a:ext cx="895" cy="1021"/>
                </a:xfrm>
                <a:custGeom>
                  <a:avLst/>
                  <a:gdLst>
                    <a:gd name="T0" fmla="*/ 263 w 1789"/>
                    <a:gd name="T1" fmla="*/ 0 h 3063"/>
                    <a:gd name="T2" fmla="*/ 535 w 1789"/>
                    <a:gd name="T3" fmla="*/ 323 h 3063"/>
                    <a:gd name="T4" fmla="*/ 625 w 1789"/>
                    <a:gd name="T5" fmla="*/ 559 h 3063"/>
                    <a:gd name="T6" fmla="*/ 780 w 1789"/>
                    <a:gd name="T7" fmla="*/ 923 h 3063"/>
                    <a:gd name="T8" fmla="*/ 813 w 1789"/>
                    <a:gd name="T9" fmla="*/ 1086 h 3063"/>
                    <a:gd name="T10" fmla="*/ 799 w 1789"/>
                    <a:gd name="T11" fmla="*/ 1230 h 3063"/>
                    <a:gd name="T12" fmla="*/ 787 w 1789"/>
                    <a:gd name="T13" fmla="*/ 1364 h 3063"/>
                    <a:gd name="T14" fmla="*/ 1238 w 1789"/>
                    <a:gd name="T15" fmla="*/ 1485 h 3063"/>
                    <a:gd name="T16" fmla="*/ 1371 w 1789"/>
                    <a:gd name="T17" fmla="*/ 1531 h 3063"/>
                    <a:gd name="T18" fmla="*/ 1390 w 1789"/>
                    <a:gd name="T19" fmla="*/ 1663 h 3063"/>
                    <a:gd name="T20" fmla="*/ 1135 w 1789"/>
                    <a:gd name="T21" fmla="*/ 1739 h 3063"/>
                    <a:gd name="T22" fmla="*/ 886 w 1789"/>
                    <a:gd name="T23" fmla="*/ 1760 h 3063"/>
                    <a:gd name="T24" fmla="*/ 798 w 1789"/>
                    <a:gd name="T25" fmla="*/ 1893 h 3063"/>
                    <a:gd name="T26" fmla="*/ 783 w 1789"/>
                    <a:gd name="T27" fmla="*/ 2064 h 3063"/>
                    <a:gd name="T28" fmla="*/ 822 w 1789"/>
                    <a:gd name="T29" fmla="*/ 2128 h 3063"/>
                    <a:gd name="T30" fmla="*/ 930 w 1789"/>
                    <a:gd name="T31" fmla="*/ 2173 h 3063"/>
                    <a:gd name="T32" fmla="*/ 1046 w 1789"/>
                    <a:gd name="T33" fmla="*/ 2248 h 3063"/>
                    <a:gd name="T34" fmla="*/ 1534 w 1789"/>
                    <a:gd name="T35" fmla="*/ 2482 h 3063"/>
                    <a:gd name="T36" fmla="*/ 1664 w 1789"/>
                    <a:gd name="T37" fmla="*/ 2632 h 3063"/>
                    <a:gd name="T38" fmla="*/ 1789 w 1789"/>
                    <a:gd name="T39" fmla="*/ 3063 h 3063"/>
                    <a:gd name="T40" fmla="*/ 895 w 1789"/>
                    <a:gd name="T41" fmla="*/ 2980 h 3063"/>
                    <a:gd name="T42" fmla="*/ 387 w 1789"/>
                    <a:gd name="T43" fmla="*/ 2974 h 3063"/>
                    <a:gd name="T44" fmla="*/ 152 w 1789"/>
                    <a:gd name="T45" fmla="*/ 2937 h 3063"/>
                    <a:gd name="T46" fmla="*/ 45 w 1789"/>
                    <a:gd name="T47" fmla="*/ 2823 h 3063"/>
                    <a:gd name="T48" fmla="*/ 12 w 1789"/>
                    <a:gd name="T49" fmla="*/ 2637 h 3063"/>
                    <a:gd name="T50" fmla="*/ 67 w 1789"/>
                    <a:gd name="T51" fmla="*/ 2330 h 3063"/>
                    <a:gd name="T52" fmla="*/ 131 w 1789"/>
                    <a:gd name="T53" fmla="*/ 2060 h 3063"/>
                    <a:gd name="T54" fmla="*/ 119 w 1789"/>
                    <a:gd name="T55" fmla="*/ 1853 h 3063"/>
                    <a:gd name="T56" fmla="*/ 126 w 1789"/>
                    <a:gd name="T57" fmla="*/ 1648 h 3063"/>
                    <a:gd name="T58" fmla="*/ 24 w 1789"/>
                    <a:gd name="T59" fmla="*/ 1184 h 3063"/>
                    <a:gd name="T60" fmla="*/ 0 w 1789"/>
                    <a:gd name="T61" fmla="*/ 740 h 3063"/>
                    <a:gd name="T62" fmla="*/ 39 w 1789"/>
                    <a:gd name="T63" fmla="*/ 505 h 3063"/>
                    <a:gd name="T64" fmla="*/ 110 w 1789"/>
                    <a:gd name="T65" fmla="*/ 289 h 30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789" h="3063">
                      <a:moveTo>
                        <a:pt x="224" y="159"/>
                      </a:moveTo>
                      <a:lnTo>
                        <a:pt x="263" y="0"/>
                      </a:lnTo>
                      <a:lnTo>
                        <a:pt x="567" y="198"/>
                      </a:lnTo>
                      <a:lnTo>
                        <a:pt x="535" y="323"/>
                      </a:lnTo>
                      <a:lnTo>
                        <a:pt x="577" y="445"/>
                      </a:lnTo>
                      <a:lnTo>
                        <a:pt x="625" y="559"/>
                      </a:lnTo>
                      <a:lnTo>
                        <a:pt x="693" y="756"/>
                      </a:lnTo>
                      <a:lnTo>
                        <a:pt x="780" y="923"/>
                      </a:lnTo>
                      <a:lnTo>
                        <a:pt x="807" y="1021"/>
                      </a:lnTo>
                      <a:lnTo>
                        <a:pt x="813" y="1086"/>
                      </a:lnTo>
                      <a:lnTo>
                        <a:pt x="811" y="1161"/>
                      </a:lnTo>
                      <a:lnTo>
                        <a:pt x="799" y="1230"/>
                      </a:lnTo>
                      <a:lnTo>
                        <a:pt x="787" y="1291"/>
                      </a:lnTo>
                      <a:lnTo>
                        <a:pt x="787" y="1364"/>
                      </a:lnTo>
                      <a:lnTo>
                        <a:pt x="1075" y="1460"/>
                      </a:lnTo>
                      <a:lnTo>
                        <a:pt x="1238" y="1485"/>
                      </a:lnTo>
                      <a:lnTo>
                        <a:pt x="1355" y="1474"/>
                      </a:lnTo>
                      <a:lnTo>
                        <a:pt x="1371" y="1531"/>
                      </a:lnTo>
                      <a:lnTo>
                        <a:pt x="1382" y="1593"/>
                      </a:lnTo>
                      <a:lnTo>
                        <a:pt x="1390" y="1663"/>
                      </a:lnTo>
                      <a:lnTo>
                        <a:pt x="1271" y="1717"/>
                      </a:lnTo>
                      <a:lnTo>
                        <a:pt x="1135" y="1739"/>
                      </a:lnTo>
                      <a:lnTo>
                        <a:pt x="1022" y="1739"/>
                      </a:lnTo>
                      <a:lnTo>
                        <a:pt x="886" y="1760"/>
                      </a:lnTo>
                      <a:lnTo>
                        <a:pt x="798" y="1739"/>
                      </a:lnTo>
                      <a:lnTo>
                        <a:pt x="798" y="1893"/>
                      </a:lnTo>
                      <a:lnTo>
                        <a:pt x="771" y="1979"/>
                      </a:lnTo>
                      <a:lnTo>
                        <a:pt x="783" y="2064"/>
                      </a:lnTo>
                      <a:lnTo>
                        <a:pt x="774" y="2124"/>
                      </a:lnTo>
                      <a:lnTo>
                        <a:pt x="822" y="2128"/>
                      </a:lnTo>
                      <a:lnTo>
                        <a:pt x="852" y="2157"/>
                      </a:lnTo>
                      <a:lnTo>
                        <a:pt x="930" y="2173"/>
                      </a:lnTo>
                      <a:lnTo>
                        <a:pt x="987" y="2226"/>
                      </a:lnTo>
                      <a:lnTo>
                        <a:pt x="1046" y="2248"/>
                      </a:lnTo>
                      <a:lnTo>
                        <a:pt x="1411" y="2420"/>
                      </a:lnTo>
                      <a:lnTo>
                        <a:pt x="1534" y="2482"/>
                      </a:lnTo>
                      <a:lnTo>
                        <a:pt x="1612" y="2527"/>
                      </a:lnTo>
                      <a:lnTo>
                        <a:pt x="1664" y="2632"/>
                      </a:lnTo>
                      <a:lnTo>
                        <a:pt x="1724" y="2793"/>
                      </a:lnTo>
                      <a:lnTo>
                        <a:pt x="1789" y="3063"/>
                      </a:lnTo>
                      <a:lnTo>
                        <a:pt x="1105" y="3062"/>
                      </a:lnTo>
                      <a:lnTo>
                        <a:pt x="895" y="2980"/>
                      </a:lnTo>
                      <a:lnTo>
                        <a:pt x="583" y="2972"/>
                      </a:lnTo>
                      <a:lnTo>
                        <a:pt x="387" y="2974"/>
                      </a:lnTo>
                      <a:lnTo>
                        <a:pt x="276" y="2980"/>
                      </a:lnTo>
                      <a:lnTo>
                        <a:pt x="152" y="2937"/>
                      </a:lnTo>
                      <a:lnTo>
                        <a:pt x="108" y="2907"/>
                      </a:lnTo>
                      <a:lnTo>
                        <a:pt x="45" y="2823"/>
                      </a:lnTo>
                      <a:lnTo>
                        <a:pt x="31" y="2761"/>
                      </a:lnTo>
                      <a:lnTo>
                        <a:pt x="12" y="2637"/>
                      </a:lnTo>
                      <a:lnTo>
                        <a:pt x="25" y="2526"/>
                      </a:lnTo>
                      <a:lnTo>
                        <a:pt x="67" y="2330"/>
                      </a:lnTo>
                      <a:lnTo>
                        <a:pt x="122" y="2136"/>
                      </a:lnTo>
                      <a:lnTo>
                        <a:pt x="131" y="2060"/>
                      </a:lnTo>
                      <a:lnTo>
                        <a:pt x="113" y="2007"/>
                      </a:lnTo>
                      <a:lnTo>
                        <a:pt x="119" y="1853"/>
                      </a:lnTo>
                      <a:lnTo>
                        <a:pt x="137" y="1788"/>
                      </a:lnTo>
                      <a:lnTo>
                        <a:pt x="126" y="1648"/>
                      </a:lnTo>
                      <a:lnTo>
                        <a:pt x="85" y="1452"/>
                      </a:lnTo>
                      <a:lnTo>
                        <a:pt x="24" y="1184"/>
                      </a:lnTo>
                      <a:lnTo>
                        <a:pt x="0" y="943"/>
                      </a:lnTo>
                      <a:lnTo>
                        <a:pt x="0" y="740"/>
                      </a:lnTo>
                      <a:lnTo>
                        <a:pt x="15" y="591"/>
                      </a:lnTo>
                      <a:lnTo>
                        <a:pt x="39" y="505"/>
                      </a:lnTo>
                      <a:lnTo>
                        <a:pt x="72" y="399"/>
                      </a:lnTo>
                      <a:lnTo>
                        <a:pt x="110" y="289"/>
                      </a:lnTo>
                      <a:lnTo>
                        <a:pt x="224" y="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130381" name="Group 333"/>
                <p:cNvGrpSpPr>
                  <a:grpSpLocks/>
                </p:cNvGrpSpPr>
                <p:nvPr/>
              </p:nvGrpSpPr>
              <p:grpSpPr bwMode="auto">
                <a:xfrm>
                  <a:off x="2871" y="3282"/>
                  <a:ext cx="268" cy="126"/>
                  <a:chOff x="2871" y="3282"/>
                  <a:chExt cx="268" cy="126"/>
                </a:xfrm>
              </p:grpSpPr>
              <p:sp>
                <p:nvSpPr>
                  <p:cNvPr id="130382" name="Freeform 334"/>
                  <p:cNvSpPr>
                    <a:spLocks/>
                  </p:cNvSpPr>
                  <p:nvPr/>
                </p:nvSpPr>
                <p:spPr bwMode="auto">
                  <a:xfrm>
                    <a:off x="2871" y="3282"/>
                    <a:ext cx="268" cy="126"/>
                  </a:xfrm>
                  <a:custGeom>
                    <a:avLst/>
                    <a:gdLst>
                      <a:gd name="T0" fmla="*/ 0 w 535"/>
                      <a:gd name="T1" fmla="*/ 224 h 378"/>
                      <a:gd name="T2" fmla="*/ 66 w 535"/>
                      <a:gd name="T3" fmla="*/ 207 h 378"/>
                      <a:gd name="T4" fmla="*/ 90 w 535"/>
                      <a:gd name="T5" fmla="*/ 201 h 378"/>
                      <a:gd name="T6" fmla="*/ 104 w 535"/>
                      <a:gd name="T7" fmla="*/ 185 h 378"/>
                      <a:gd name="T8" fmla="*/ 121 w 535"/>
                      <a:gd name="T9" fmla="*/ 161 h 378"/>
                      <a:gd name="T10" fmla="*/ 153 w 535"/>
                      <a:gd name="T11" fmla="*/ 127 h 378"/>
                      <a:gd name="T12" fmla="*/ 211 w 535"/>
                      <a:gd name="T13" fmla="*/ 71 h 378"/>
                      <a:gd name="T14" fmla="*/ 221 w 535"/>
                      <a:gd name="T15" fmla="*/ 51 h 378"/>
                      <a:gd name="T16" fmla="*/ 237 w 535"/>
                      <a:gd name="T17" fmla="*/ 34 h 378"/>
                      <a:gd name="T18" fmla="*/ 269 w 535"/>
                      <a:gd name="T19" fmla="*/ 29 h 378"/>
                      <a:gd name="T20" fmla="*/ 361 w 535"/>
                      <a:gd name="T21" fmla="*/ 9 h 378"/>
                      <a:gd name="T22" fmla="*/ 388 w 535"/>
                      <a:gd name="T23" fmla="*/ 0 h 378"/>
                      <a:gd name="T24" fmla="*/ 410 w 535"/>
                      <a:gd name="T25" fmla="*/ 13 h 378"/>
                      <a:gd name="T26" fmla="*/ 422 w 535"/>
                      <a:gd name="T27" fmla="*/ 24 h 378"/>
                      <a:gd name="T28" fmla="*/ 454 w 535"/>
                      <a:gd name="T29" fmla="*/ 41 h 378"/>
                      <a:gd name="T30" fmla="*/ 472 w 535"/>
                      <a:gd name="T31" fmla="*/ 49 h 378"/>
                      <a:gd name="T32" fmla="*/ 489 w 535"/>
                      <a:gd name="T33" fmla="*/ 56 h 378"/>
                      <a:gd name="T34" fmla="*/ 498 w 535"/>
                      <a:gd name="T35" fmla="*/ 67 h 378"/>
                      <a:gd name="T36" fmla="*/ 509 w 535"/>
                      <a:gd name="T37" fmla="*/ 90 h 378"/>
                      <a:gd name="T38" fmla="*/ 520 w 535"/>
                      <a:gd name="T39" fmla="*/ 105 h 378"/>
                      <a:gd name="T40" fmla="*/ 523 w 535"/>
                      <a:gd name="T41" fmla="*/ 121 h 378"/>
                      <a:gd name="T42" fmla="*/ 526 w 535"/>
                      <a:gd name="T43" fmla="*/ 129 h 378"/>
                      <a:gd name="T44" fmla="*/ 535 w 535"/>
                      <a:gd name="T45" fmla="*/ 146 h 378"/>
                      <a:gd name="T46" fmla="*/ 526 w 535"/>
                      <a:gd name="T47" fmla="*/ 158 h 378"/>
                      <a:gd name="T48" fmla="*/ 517 w 535"/>
                      <a:gd name="T49" fmla="*/ 163 h 378"/>
                      <a:gd name="T50" fmla="*/ 500 w 535"/>
                      <a:gd name="T51" fmla="*/ 161 h 378"/>
                      <a:gd name="T52" fmla="*/ 485 w 535"/>
                      <a:gd name="T53" fmla="*/ 154 h 378"/>
                      <a:gd name="T54" fmla="*/ 471 w 535"/>
                      <a:gd name="T55" fmla="*/ 144 h 378"/>
                      <a:gd name="T56" fmla="*/ 457 w 535"/>
                      <a:gd name="T57" fmla="*/ 144 h 378"/>
                      <a:gd name="T58" fmla="*/ 441 w 535"/>
                      <a:gd name="T59" fmla="*/ 139 h 378"/>
                      <a:gd name="T60" fmla="*/ 424 w 535"/>
                      <a:gd name="T61" fmla="*/ 132 h 378"/>
                      <a:gd name="T62" fmla="*/ 401 w 535"/>
                      <a:gd name="T63" fmla="*/ 138 h 378"/>
                      <a:gd name="T64" fmla="*/ 383 w 535"/>
                      <a:gd name="T65" fmla="*/ 146 h 378"/>
                      <a:gd name="T66" fmla="*/ 424 w 535"/>
                      <a:gd name="T67" fmla="*/ 158 h 378"/>
                      <a:gd name="T68" fmla="*/ 453 w 535"/>
                      <a:gd name="T69" fmla="*/ 169 h 378"/>
                      <a:gd name="T70" fmla="*/ 488 w 535"/>
                      <a:gd name="T71" fmla="*/ 185 h 378"/>
                      <a:gd name="T72" fmla="*/ 497 w 535"/>
                      <a:gd name="T73" fmla="*/ 196 h 378"/>
                      <a:gd name="T74" fmla="*/ 499 w 535"/>
                      <a:gd name="T75" fmla="*/ 208 h 378"/>
                      <a:gd name="T76" fmla="*/ 492 w 535"/>
                      <a:gd name="T77" fmla="*/ 215 h 378"/>
                      <a:gd name="T78" fmla="*/ 481 w 535"/>
                      <a:gd name="T79" fmla="*/ 223 h 378"/>
                      <a:gd name="T80" fmla="*/ 467 w 535"/>
                      <a:gd name="T81" fmla="*/ 222 h 378"/>
                      <a:gd name="T82" fmla="*/ 420 w 535"/>
                      <a:gd name="T83" fmla="*/ 207 h 378"/>
                      <a:gd name="T84" fmla="*/ 376 w 535"/>
                      <a:gd name="T85" fmla="*/ 204 h 378"/>
                      <a:gd name="T86" fmla="*/ 344 w 535"/>
                      <a:gd name="T87" fmla="*/ 207 h 378"/>
                      <a:gd name="T88" fmla="*/ 325 w 535"/>
                      <a:gd name="T89" fmla="*/ 222 h 378"/>
                      <a:gd name="T90" fmla="*/ 304 w 535"/>
                      <a:gd name="T91" fmla="*/ 241 h 378"/>
                      <a:gd name="T92" fmla="*/ 287 w 535"/>
                      <a:gd name="T93" fmla="*/ 265 h 378"/>
                      <a:gd name="T94" fmla="*/ 271 w 535"/>
                      <a:gd name="T95" fmla="*/ 295 h 378"/>
                      <a:gd name="T96" fmla="*/ 251 w 535"/>
                      <a:gd name="T97" fmla="*/ 318 h 378"/>
                      <a:gd name="T98" fmla="*/ 229 w 535"/>
                      <a:gd name="T99" fmla="*/ 330 h 378"/>
                      <a:gd name="T100" fmla="*/ 205 w 535"/>
                      <a:gd name="T101" fmla="*/ 334 h 378"/>
                      <a:gd name="T102" fmla="*/ 180 w 535"/>
                      <a:gd name="T103" fmla="*/ 336 h 378"/>
                      <a:gd name="T104" fmla="*/ 148 w 535"/>
                      <a:gd name="T105" fmla="*/ 338 h 378"/>
                      <a:gd name="T106" fmla="*/ 114 w 535"/>
                      <a:gd name="T107" fmla="*/ 342 h 378"/>
                      <a:gd name="T108" fmla="*/ 87 w 535"/>
                      <a:gd name="T109" fmla="*/ 359 h 378"/>
                      <a:gd name="T110" fmla="*/ 0 w 535"/>
                      <a:gd name="T111" fmla="*/ 378 h 378"/>
                      <a:gd name="T112" fmla="*/ 0 w 535"/>
                      <a:gd name="T113" fmla="*/ 224 h 3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535" h="378">
                        <a:moveTo>
                          <a:pt x="0" y="224"/>
                        </a:moveTo>
                        <a:lnTo>
                          <a:pt x="66" y="207"/>
                        </a:lnTo>
                        <a:lnTo>
                          <a:pt x="90" y="201"/>
                        </a:lnTo>
                        <a:lnTo>
                          <a:pt x="104" y="185"/>
                        </a:lnTo>
                        <a:lnTo>
                          <a:pt x="121" y="161"/>
                        </a:lnTo>
                        <a:lnTo>
                          <a:pt x="153" y="127"/>
                        </a:lnTo>
                        <a:lnTo>
                          <a:pt x="211" y="71"/>
                        </a:lnTo>
                        <a:lnTo>
                          <a:pt x="221" y="51"/>
                        </a:lnTo>
                        <a:lnTo>
                          <a:pt x="237" y="34"/>
                        </a:lnTo>
                        <a:lnTo>
                          <a:pt x="269" y="29"/>
                        </a:lnTo>
                        <a:lnTo>
                          <a:pt x="361" y="9"/>
                        </a:lnTo>
                        <a:lnTo>
                          <a:pt x="388" y="0"/>
                        </a:lnTo>
                        <a:lnTo>
                          <a:pt x="410" y="13"/>
                        </a:lnTo>
                        <a:lnTo>
                          <a:pt x="422" y="24"/>
                        </a:lnTo>
                        <a:lnTo>
                          <a:pt x="454" y="41"/>
                        </a:lnTo>
                        <a:lnTo>
                          <a:pt x="472" y="49"/>
                        </a:lnTo>
                        <a:lnTo>
                          <a:pt x="489" y="56"/>
                        </a:lnTo>
                        <a:lnTo>
                          <a:pt x="498" y="67"/>
                        </a:lnTo>
                        <a:lnTo>
                          <a:pt x="509" y="90"/>
                        </a:lnTo>
                        <a:lnTo>
                          <a:pt x="520" y="105"/>
                        </a:lnTo>
                        <a:lnTo>
                          <a:pt x="523" y="121"/>
                        </a:lnTo>
                        <a:lnTo>
                          <a:pt x="526" y="129"/>
                        </a:lnTo>
                        <a:lnTo>
                          <a:pt x="535" y="146"/>
                        </a:lnTo>
                        <a:lnTo>
                          <a:pt x="526" y="158"/>
                        </a:lnTo>
                        <a:lnTo>
                          <a:pt x="517" y="163"/>
                        </a:lnTo>
                        <a:lnTo>
                          <a:pt x="500" y="161"/>
                        </a:lnTo>
                        <a:lnTo>
                          <a:pt x="485" y="154"/>
                        </a:lnTo>
                        <a:lnTo>
                          <a:pt x="471" y="144"/>
                        </a:lnTo>
                        <a:lnTo>
                          <a:pt x="457" y="144"/>
                        </a:lnTo>
                        <a:lnTo>
                          <a:pt x="441" y="139"/>
                        </a:lnTo>
                        <a:lnTo>
                          <a:pt x="424" y="132"/>
                        </a:lnTo>
                        <a:lnTo>
                          <a:pt x="401" y="138"/>
                        </a:lnTo>
                        <a:lnTo>
                          <a:pt x="383" y="146"/>
                        </a:lnTo>
                        <a:lnTo>
                          <a:pt x="424" y="158"/>
                        </a:lnTo>
                        <a:lnTo>
                          <a:pt x="453" y="169"/>
                        </a:lnTo>
                        <a:lnTo>
                          <a:pt x="488" y="185"/>
                        </a:lnTo>
                        <a:lnTo>
                          <a:pt x="497" y="196"/>
                        </a:lnTo>
                        <a:lnTo>
                          <a:pt x="499" y="208"/>
                        </a:lnTo>
                        <a:lnTo>
                          <a:pt x="492" y="215"/>
                        </a:lnTo>
                        <a:lnTo>
                          <a:pt x="481" y="223"/>
                        </a:lnTo>
                        <a:lnTo>
                          <a:pt x="467" y="222"/>
                        </a:lnTo>
                        <a:lnTo>
                          <a:pt x="420" y="207"/>
                        </a:lnTo>
                        <a:lnTo>
                          <a:pt x="376" y="204"/>
                        </a:lnTo>
                        <a:lnTo>
                          <a:pt x="344" y="207"/>
                        </a:lnTo>
                        <a:lnTo>
                          <a:pt x="325" y="222"/>
                        </a:lnTo>
                        <a:lnTo>
                          <a:pt x="304" y="241"/>
                        </a:lnTo>
                        <a:lnTo>
                          <a:pt x="287" y="265"/>
                        </a:lnTo>
                        <a:lnTo>
                          <a:pt x="271" y="295"/>
                        </a:lnTo>
                        <a:lnTo>
                          <a:pt x="251" y="318"/>
                        </a:lnTo>
                        <a:lnTo>
                          <a:pt x="229" y="330"/>
                        </a:lnTo>
                        <a:lnTo>
                          <a:pt x="205" y="334"/>
                        </a:lnTo>
                        <a:lnTo>
                          <a:pt x="180" y="336"/>
                        </a:lnTo>
                        <a:lnTo>
                          <a:pt x="148" y="338"/>
                        </a:lnTo>
                        <a:lnTo>
                          <a:pt x="114" y="342"/>
                        </a:lnTo>
                        <a:lnTo>
                          <a:pt x="87" y="359"/>
                        </a:lnTo>
                        <a:lnTo>
                          <a:pt x="0" y="378"/>
                        </a:lnTo>
                        <a:lnTo>
                          <a:pt x="0" y="224"/>
                        </a:lnTo>
                        <a:close/>
                      </a:path>
                    </a:pathLst>
                  </a:custGeom>
                  <a:solidFill>
                    <a:srgbClr val="FFC080"/>
                  </a:solidFill>
                  <a:ln w="6350">
                    <a:solidFill>
                      <a:srgbClr val="402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83" name="Freeform 335"/>
                  <p:cNvSpPr>
                    <a:spLocks/>
                  </p:cNvSpPr>
                  <p:nvPr/>
                </p:nvSpPr>
                <p:spPr bwMode="auto">
                  <a:xfrm>
                    <a:off x="3040" y="3304"/>
                    <a:ext cx="85" cy="15"/>
                  </a:xfrm>
                  <a:custGeom>
                    <a:avLst/>
                    <a:gdLst>
                      <a:gd name="T0" fmla="*/ 170 w 170"/>
                      <a:gd name="T1" fmla="*/ 45 h 45"/>
                      <a:gd name="T2" fmla="*/ 141 w 170"/>
                      <a:gd name="T3" fmla="*/ 30 h 45"/>
                      <a:gd name="T4" fmla="*/ 118 w 170"/>
                      <a:gd name="T5" fmla="*/ 25 h 45"/>
                      <a:gd name="T6" fmla="*/ 88 w 170"/>
                      <a:gd name="T7" fmla="*/ 15 h 45"/>
                      <a:gd name="T8" fmla="*/ 64 w 170"/>
                      <a:gd name="T9" fmla="*/ 8 h 45"/>
                      <a:gd name="T10" fmla="*/ 27 w 170"/>
                      <a:gd name="T11" fmla="*/ 14 h 45"/>
                      <a:gd name="T12" fmla="*/ 0 w 170"/>
                      <a:gd name="T13" fmla="*/ 15 h 45"/>
                      <a:gd name="T14" fmla="*/ 39 w 170"/>
                      <a:gd name="T15" fmla="*/ 7 h 45"/>
                      <a:gd name="T16" fmla="*/ 74 w 170"/>
                      <a:gd name="T17" fmla="*/ 0 h 45"/>
                      <a:gd name="T18" fmla="*/ 117 w 170"/>
                      <a:gd name="T19" fmla="*/ 21 h 45"/>
                      <a:gd name="T20" fmla="*/ 140 w 170"/>
                      <a:gd name="T21" fmla="*/ 25 h 45"/>
                      <a:gd name="T22" fmla="*/ 168 w 170"/>
                      <a:gd name="T23" fmla="*/ 40 h 45"/>
                      <a:gd name="T24" fmla="*/ 170 w 170"/>
                      <a:gd name="T25" fmla="*/ 45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70" h="45">
                        <a:moveTo>
                          <a:pt x="170" y="45"/>
                        </a:moveTo>
                        <a:lnTo>
                          <a:pt x="141" y="30"/>
                        </a:lnTo>
                        <a:lnTo>
                          <a:pt x="118" y="25"/>
                        </a:lnTo>
                        <a:lnTo>
                          <a:pt x="88" y="15"/>
                        </a:lnTo>
                        <a:lnTo>
                          <a:pt x="64" y="8"/>
                        </a:lnTo>
                        <a:lnTo>
                          <a:pt x="27" y="14"/>
                        </a:lnTo>
                        <a:lnTo>
                          <a:pt x="0" y="15"/>
                        </a:lnTo>
                        <a:lnTo>
                          <a:pt x="39" y="7"/>
                        </a:lnTo>
                        <a:lnTo>
                          <a:pt x="74" y="0"/>
                        </a:lnTo>
                        <a:lnTo>
                          <a:pt x="117" y="21"/>
                        </a:lnTo>
                        <a:lnTo>
                          <a:pt x="140" y="25"/>
                        </a:lnTo>
                        <a:lnTo>
                          <a:pt x="168" y="40"/>
                        </a:lnTo>
                        <a:lnTo>
                          <a:pt x="170" y="45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84" name="Freeform 336"/>
                  <p:cNvSpPr>
                    <a:spLocks/>
                  </p:cNvSpPr>
                  <p:nvPr/>
                </p:nvSpPr>
                <p:spPr bwMode="auto">
                  <a:xfrm>
                    <a:off x="3007" y="3288"/>
                    <a:ext cx="72" cy="10"/>
                  </a:xfrm>
                  <a:custGeom>
                    <a:avLst/>
                    <a:gdLst>
                      <a:gd name="T0" fmla="*/ 103 w 143"/>
                      <a:gd name="T1" fmla="*/ 0 h 30"/>
                      <a:gd name="T2" fmla="*/ 121 w 143"/>
                      <a:gd name="T3" fmla="*/ 0 h 30"/>
                      <a:gd name="T4" fmla="*/ 143 w 143"/>
                      <a:gd name="T5" fmla="*/ 10 h 30"/>
                      <a:gd name="T6" fmla="*/ 128 w 143"/>
                      <a:gd name="T7" fmla="*/ 8 h 30"/>
                      <a:gd name="T8" fmla="*/ 106 w 143"/>
                      <a:gd name="T9" fmla="*/ 3 h 30"/>
                      <a:gd name="T10" fmla="*/ 60 w 143"/>
                      <a:gd name="T11" fmla="*/ 18 h 30"/>
                      <a:gd name="T12" fmla="*/ 33 w 143"/>
                      <a:gd name="T13" fmla="*/ 25 h 30"/>
                      <a:gd name="T14" fmla="*/ 5 w 143"/>
                      <a:gd name="T15" fmla="*/ 30 h 30"/>
                      <a:gd name="T16" fmla="*/ 0 w 143"/>
                      <a:gd name="T17" fmla="*/ 26 h 30"/>
                      <a:gd name="T18" fmla="*/ 31 w 143"/>
                      <a:gd name="T19" fmla="*/ 19 h 30"/>
                      <a:gd name="T20" fmla="*/ 69 w 143"/>
                      <a:gd name="T21" fmla="*/ 10 h 30"/>
                      <a:gd name="T22" fmla="*/ 103 w 143"/>
                      <a:gd name="T23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43" h="30">
                        <a:moveTo>
                          <a:pt x="103" y="0"/>
                        </a:moveTo>
                        <a:lnTo>
                          <a:pt x="121" y="0"/>
                        </a:lnTo>
                        <a:lnTo>
                          <a:pt x="143" y="10"/>
                        </a:lnTo>
                        <a:lnTo>
                          <a:pt x="128" y="8"/>
                        </a:lnTo>
                        <a:lnTo>
                          <a:pt x="106" y="3"/>
                        </a:lnTo>
                        <a:lnTo>
                          <a:pt x="60" y="18"/>
                        </a:lnTo>
                        <a:lnTo>
                          <a:pt x="33" y="25"/>
                        </a:lnTo>
                        <a:lnTo>
                          <a:pt x="5" y="30"/>
                        </a:lnTo>
                        <a:lnTo>
                          <a:pt x="0" y="26"/>
                        </a:lnTo>
                        <a:lnTo>
                          <a:pt x="31" y="19"/>
                        </a:lnTo>
                        <a:lnTo>
                          <a:pt x="69" y="10"/>
                        </a:lnTo>
                        <a:lnTo>
                          <a:pt x="103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85" name="Freeform 337"/>
                  <p:cNvSpPr>
                    <a:spLocks/>
                  </p:cNvSpPr>
                  <p:nvPr/>
                </p:nvSpPr>
                <p:spPr bwMode="auto">
                  <a:xfrm>
                    <a:off x="3036" y="3327"/>
                    <a:ext cx="29" cy="4"/>
                  </a:xfrm>
                  <a:custGeom>
                    <a:avLst/>
                    <a:gdLst>
                      <a:gd name="T0" fmla="*/ 58 w 58"/>
                      <a:gd name="T1" fmla="*/ 7 h 13"/>
                      <a:gd name="T2" fmla="*/ 51 w 58"/>
                      <a:gd name="T3" fmla="*/ 13 h 13"/>
                      <a:gd name="T4" fmla="*/ 31 w 58"/>
                      <a:gd name="T5" fmla="*/ 9 h 13"/>
                      <a:gd name="T6" fmla="*/ 7 w 58"/>
                      <a:gd name="T7" fmla="*/ 9 h 13"/>
                      <a:gd name="T8" fmla="*/ 0 w 58"/>
                      <a:gd name="T9" fmla="*/ 0 h 13"/>
                      <a:gd name="T10" fmla="*/ 16 w 58"/>
                      <a:gd name="T11" fmla="*/ 3 h 13"/>
                      <a:gd name="T12" fmla="*/ 58 w 58"/>
                      <a:gd name="T13" fmla="*/ 7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8" h="13">
                        <a:moveTo>
                          <a:pt x="58" y="7"/>
                        </a:moveTo>
                        <a:lnTo>
                          <a:pt x="51" y="13"/>
                        </a:lnTo>
                        <a:lnTo>
                          <a:pt x="31" y="9"/>
                        </a:lnTo>
                        <a:lnTo>
                          <a:pt x="7" y="9"/>
                        </a:lnTo>
                        <a:lnTo>
                          <a:pt x="0" y="0"/>
                        </a:lnTo>
                        <a:lnTo>
                          <a:pt x="16" y="3"/>
                        </a:lnTo>
                        <a:lnTo>
                          <a:pt x="58" y="7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86" name="Freeform 338"/>
                  <p:cNvSpPr>
                    <a:spLocks/>
                  </p:cNvSpPr>
                  <p:nvPr/>
                </p:nvSpPr>
                <p:spPr bwMode="auto">
                  <a:xfrm>
                    <a:off x="3101" y="3346"/>
                    <a:ext cx="5" cy="5"/>
                  </a:xfrm>
                  <a:custGeom>
                    <a:avLst/>
                    <a:gdLst>
                      <a:gd name="T0" fmla="*/ 0 w 11"/>
                      <a:gd name="T1" fmla="*/ 0 h 15"/>
                      <a:gd name="T2" fmla="*/ 2 w 11"/>
                      <a:gd name="T3" fmla="*/ 7 h 15"/>
                      <a:gd name="T4" fmla="*/ 11 w 11"/>
                      <a:gd name="T5" fmla="*/ 15 h 15"/>
                      <a:gd name="T6" fmla="*/ 0 w 11"/>
                      <a:gd name="T7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" h="15">
                        <a:moveTo>
                          <a:pt x="0" y="0"/>
                        </a:moveTo>
                        <a:lnTo>
                          <a:pt x="2" y="7"/>
                        </a:lnTo>
                        <a:lnTo>
                          <a:pt x="11" y="1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87" name="Freeform 339"/>
                  <p:cNvSpPr>
                    <a:spLocks/>
                  </p:cNvSpPr>
                  <p:nvPr/>
                </p:nvSpPr>
                <p:spPr bwMode="auto">
                  <a:xfrm>
                    <a:off x="2996" y="3313"/>
                    <a:ext cx="14" cy="12"/>
                  </a:xfrm>
                  <a:custGeom>
                    <a:avLst/>
                    <a:gdLst>
                      <a:gd name="T0" fmla="*/ 27 w 27"/>
                      <a:gd name="T1" fmla="*/ 0 h 35"/>
                      <a:gd name="T2" fmla="*/ 23 w 27"/>
                      <a:gd name="T3" fmla="*/ 12 h 35"/>
                      <a:gd name="T4" fmla="*/ 23 w 27"/>
                      <a:gd name="T5" fmla="*/ 22 h 35"/>
                      <a:gd name="T6" fmla="*/ 0 w 27"/>
                      <a:gd name="T7" fmla="*/ 35 h 35"/>
                      <a:gd name="T8" fmla="*/ 27 w 27"/>
                      <a:gd name="T9" fmla="*/ 0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" h="35">
                        <a:moveTo>
                          <a:pt x="27" y="0"/>
                        </a:moveTo>
                        <a:lnTo>
                          <a:pt x="23" y="12"/>
                        </a:lnTo>
                        <a:lnTo>
                          <a:pt x="23" y="22"/>
                        </a:lnTo>
                        <a:lnTo>
                          <a:pt x="0" y="35"/>
                        </a:lnTo>
                        <a:lnTo>
                          <a:pt x="27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88" name="Freeform 340"/>
                  <p:cNvSpPr>
                    <a:spLocks/>
                  </p:cNvSpPr>
                  <p:nvPr/>
                </p:nvSpPr>
                <p:spPr bwMode="auto">
                  <a:xfrm>
                    <a:off x="3021" y="3335"/>
                    <a:ext cx="5" cy="9"/>
                  </a:xfrm>
                  <a:custGeom>
                    <a:avLst/>
                    <a:gdLst>
                      <a:gd name="T0" fmla="*/ 1 w 10"/>
                      <a:gd name="T1" fmla="*/ 0 h 27"/>
                      <a:gd name="T2" fmla="*/ 0 w 10"/>
                      <a:gd name="T3" fmla="*/ 11 h 27"/>
                      <a:gd name="T4" fmla="*/ 10 w 10"/>
                      <a:gd name="T5" fmla="*/ 27 h 27"/>
                      <a:gd name="T6" fmla="*/ 1 w 10"/>
                      <a:gd name="T7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27">
                        <a:moveTo>
                          <a:pt x="1" y="0"/>
                        </a:moveTo>
                        <a:lnTo>
                          <a:pt x="0" y="11"/>
                        </a:lnTo>
                        <a:lnTo>
                          <a:pt x="10" y="27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89" name="Freeform 341"/>
                  <p:cNvSpPr>
                    <a:spLocks/>
                  </p:cNvSpPr>
                  <p:nvPr/>
                </p:nvSpPr>
                <p:spPr bwMode="auto">
                  <a:xfrm>
                    <a:off x="3120" y="3324"/>
                    <a:ext cx="8" cy="7"/>
                  </a:xfrm>
                  <a:custGeom>
                    <a:avLst/>
                    <a:gdLst>
                      <a:gd name="T0" fmla="*/ 15 w 15"/>
                      <a:gd name="T1" fmla="*/ 20 h 20"/>
                      <a:gd name="T2" fmla="*/ 6 w 15"/>
                      <a:gd name="T3" fmla="*/ 16 h 20"/>
                      <a:gd name="T4" fmla="*/ 2 w 15"/>
                      <a:gd name="T5" fmla="*/ 9 h 20"/>
                      <a:gd name="T6" fmla="*/ 1 w 15"/>
                      <a:gd name="T7" fmla="*/ 0 h 20"/>
                      <a:gd name="T8" fmla="*/ 0 w 15"/>
                      <a:gd name="T9" fmla="*/ 9 h 20"/>
                      <a:gd name="T10" fmla="*/ 3 w 15"/>
                      <a:gd name="T11" fmla="*/ 17 h 20"/>
                      <a:gd name="T12" fmla="*/ 15 w 15"/>
                      <a:gd name="T13" fmla="*/ 2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" h="20">
                        <a:moveTo>
                          <a:pt x="15" y="20"/>
                        </a:moveTo>
                        <a:lnTo>
                          <a:pt x="6" y="16"/>
                        </a:lnTo>
                        <a:lnTo>
                          <a:pt x="2" y="9"/>
                        </a:lnTo>
                        <a:lnTo>
                          <a:pt x="1" y="0"/>
                        </a:lnTo>
                        <a:lnTo>
                          <a:pt x="0" y="9"/>
                        </a:lnTo>
                        <a:lnTo>
                          <a:pt x="3" y="17"/>
                        </a:lnTo>
                        <a:lnTo>
                          <a:pt x="15" y="2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0390" name="Group 342"/>
                <p:cNvGrpSpPr>
                  <a:grpSpLocks/>
                </p:cNvGrpSpPr>
                <p:nvPr/>
              </p:nvGrpSpPr>
              <p:grpSpPr bwMode="auto">
                <a:xfrm>
                  <a:off x="2798" y="3203"/>
                  <a:ext cx="283" cy="113"/>
                  <a:chOff x="2798" y="3203"/>
                  <a:chExt cx="283" cy="113"/>
                </a:xfrm>
              </p:grpSpPr>
              <p:sp>
                <p:nvSpPr>
                  <p:cNvPr id="130391" name="Freeform 343"/>
                  <p:cNvSpPr>
                    <a:spLocks/>
                  </p:cNvSpPr>
                  <p:nvPr/>
                </p:nvSpPr>
                <p:spPr bwMode="auto">
                  <a:xfrm>
                    <a:off x="2798" y="3203"/>
                    <a:ext cx="283" cy="113"/>
                  </a:xfrm>
                  <a:custGeom>
                    <a:avLst/>
                    <a:gdLst>
                      <a:gd name="T0" fmla="*/ 54 w 565"/>
                      <a:gd name="T1" fmla="*/ 339 h 339"/>
                      <a:gd name="T2" fmla="*/ 84 w 565"/>
                      <a:gd name="T3" fmla="*/ 331 h 339"/>
                      <a:gd name="T4" fmla="*/ 114 w 565"/>
                      <a:gd name="T5" fmla="*/ 315 h 339"/>
                      <a:gd name="T6" fmla="*/ 142 w 565"/>
                      <a:gd name="T7" fmla="*/ 308 h 339"/>
                      <a:gd name="T8" fmla="*/ 190 w 565"/>
                      <a:gd name="T9" fmla="*/ 316 h 339"/>
                      <a:gd name="T10" fmla="*/ 225 w 565"/>
                      <a:gd name="T11" fmla="*/ 313 h 339"/>
                      <a:gd name="T12" fmla="*/ 247 w 565"/>
                      <a:gd name="T13" fmla="*/ 299 h 339"/>
                      <a:gd name="T14" fmla="*/ 268 w 565"/>
                      <a:gd name="T15" fmla="*/ 286 h 339"/>
                      <a:gd name="T16" fmla="*/ 289 w 565"/>
                      <a:gd name="T17" fmla="*/ 282 h 339"/>
                      <a:gd name="T18" fmla="*/ 309 w 565"/>
                      <a:gd name="T19" fmla="*/ 269 h 339"/>
                      <a:gd name="T20" fmla="*/ 329 w 565"/>
                      <a:gd name="T21" fmla="*/ 251 h 339"/>
                      <a:gd name="T22" fmla="*/ 355 w 565"/>
                      <a:gd name="T23" fmla="*/ 235 h 339"/>
                      <a:gd name="T24" fmla="*/ 373 w 565"/>
                      <a:gd name="T25" fmla="*/ 229 h 339"/>
                      <a:gd name="T26" fmla="*/ 390 w 565"/>
                      <a:gd name="T27" fmla="*/ 224 h 339"/>
                      <a:gd name="T28" fmla="*/ 414 w 565"/>
                      <a:gd name="T29" fmla="*/ 221 h 339"/>
                      <a:gd name="T30" fmla="*/ 428 w 565"/>
                      <a:gd name="T31" fmla="*/ 216 h 339"/>
                      <a:gd name="T32" fmla="*/ 436 w 565"/>
                      <a:gd name="T33" fmla="*/ 208 h 339"/>
                      <a:gd name="T34" fmla="*/ 439 w 565"/>
                      <a:gd name="T35" fmla="*/ 197 h 339"/>
                      <a:gd name="T36" fmla="*/ 437 w 565"/>
                      <a:gd name="T37" fmla="*/ 193 h 339"/>
                      <a:gd name="T38" fmla="*/ 428 w 565"/>
                      <a:gd name="T39" fmla="*/ 183 h 339"/>
                      <a:gd name="T40" fmla="*/ 413 w 565"/>
                      <a:gd name="T41" fmla="*/ 178 h 339"/>
                      <a:gd name="T42" fmla="*/ 392 w 565"/>
                      <a:gd name="T43" fmla="*/ 172 h 339"/>
                      <a:gd name="T44" fmla="*/ 372 w 565"/>
                      <a:gd name="T45" fmla="*/ 174 h 339"/>
                      <a:gd name="T46" fmla="*/ 354 w 565"/>
                      <a:gd name="T47" fmla="*/ 183 h 339"/>
                      <a:gd name="T48" fmla="*/ 314 w 565"/>
                      <a:gd name="T49" fmla="*/ 183 h 339"/>
                      <a:gd name="T50" fmla="*/ 347 w 565"/>
                      <a:gd name="T51" fmla="*/ 153 h 339"/>
                      <a:gd name="T52" fmla="*/ 379 w 565"/>
                      <a:gd name="T53" fmla="*/ 125 h 339"/>
                      <a:gd name="T54" fmla="*/ 414 w 565"/>
                      <a:gd name="T55" fmla="*/ 109 h 339"/>
                      <a:gd name="T56" fmla="*/ 444 w 565"/>
                      <a:gd name="T57" fmla="*/ 106 h 339"/>
                      <a:gd name="T58" fmla="*/ 481 w 565"/>
                      <a:gd name="T59" fmla="*/ 100 h 339"/>
                      <a:gd name="T60" fmla="*/ 505 w 565"/>
                      <a:gd name="T61" fmla="*/ 110 h 339"/>
                      <a:gd name="T62" fmla="*/ 516 w 565"/>
                      <a:gd name="T63" fmla="*/ 115 h 339"/>
                      <a:gd name="T64" fmla="*/ 527 w 565"/>
                      <a:gd name="T65" fmla="*/ 115 h 339"/>
                      <a:gd name="T66" fmla="*/ 534 w 565"/>
                      <a:gd name="T67" fmla="*/ 109 h 339"/>
                      <a:gd name="T68" fmla="*/ 544 w 565"/>
                      <a:gd name="T69" fmla="*/ 104 h 339"/>
                      <a:gd name="T70" fmla="*/ 542 w 565"/>
                      <a:gd name="T71" fmla="*/ 91 h 339"/>
                      <a:gd name="T72" fmla="*/ 553 w 565"/>
                      <a:gd name="T73" fmla="*/ 91 h 339"/>
                      <a:gd name="T74" fmla="*/ 560 w 565"/>
                      <a:gd name="T75" fmla="*/ 84 h 339"/>
                      <a:gd name="T76" fmla="*/ 561 w 565"/>
                      <a:gd name="T77" fmla="*/ 77 h 339"/>
                      <a:gd name="T78" fmla="*/ 565 w 565"/>
                      <a:gd name="T79" fmla="*/ 72 h 339"/>
                      <a:gd name="T80" fmla="*/ 560 w 565"/>
                      <a:gd name="T81" fmla="*/ 65 h 339"/>
                      <a:gd name="T82" fmla="*/ 553 w 565"/>
                      <a:gd name="T83" fmla="*/ 58 h 339"/>
                      <a:gd name="T84" fmla="*/ 542 w 565"/>
                      <a:gd name="T85" fmla="*/ 50 h 339"/>
                      <a:gd name="T86" fmla="*/ 530 w 565"/>
                      <a:gd name="T87" fmla="*/ 39 h 339"/>
                      <a:gd name="T88" fmla="*/ 520 w 565"/>
                      <a:gd name="T89" fmla="*/ 30 h 339"/>
                      <a:gd name="T90" fmla="*/ 501 w 565"/>
                      <a:gd name="T91" fmla="*/ 26 h 339"/>
                      <a:gd name="T92" fmla="*/ 488 w 565"/>
                      <a:gd name="T93" fmla="*/ 24 h 339"/>
                      <a:gd name="T94" fmla="*/ 419 w 565"/>
                      <a:gd name="T95" fmla="*/ 8 h 339"/>
                      <a:gd name="T96" fmla="*/ 403 w 565"/>
                      <a:gd name="T97" fmla="*/ 5 h 339"/>
                      <a:gd name="T98" fmla="*/ 387 w 565"/>
                      <a:gd name="T99" fmla="*/ 0 h 339"/>
                      <a:gd name="T100" fmla="*/ 370 w 565"/>
                      <a:gd name="T101" fmla="*/ 3 h 339"/>
                      <a:gd name="T102" fmla="*/ 354 w 565"/>
                      <a:gd name="T103" fmla="*/ 15 h 339"/>
                      <a:gd name="T104" fmla="*/ 297 w 565"/>
                      <a:gd name="T105" fmla="*/ 39 h 339"/>
                      <a:gd name="T106" fmla="*/ 265 w 565"/>
                      <a:gd name="T107" fmla="*/ 43 h 339"/>
                      <a:gd name="T108" fmla="*/ 234 w 565"/>
                      <a:gd name="T109" fmla="*/ 76 h 339"/>
                      <a:gd name="T110" fmla="*/ 166 w 565"/>
                      <a:gd name="T111" fmla="*/ 137 h 339"/>
                      <a:gd name="T112" fmla="*/ 141 w 565"/>
                      <a:gd name="T113" fmla="*/ 164 h 339"/>
                      <a:gd name="T114" fmla="*/ 115 w 565"/>
                      <a:gd name="T115" fmla="*/ 194 h 339"/>
                      <a:gd name="T116" fmla="*/ 83 w 565"/>
                      <a:gd name="T117" fmla="*/ 204 h 339"/>
                      <a:gd name="T118" fmla="*/ 0 w 565"/>
                      <a:gd name="T119" fmla="*/ 208 h 339"/>
                      <a:gd name="T120" fmla="*/ 54 w 565"/>
                      <a:gd name="T121" fmla="*/ 339 h 3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565" h="339">
                        <a:moveTo>
                          <a:pt x="54" y="339"/>
                        </a:moveTo>
                        <a:lnTo>
                          <a:pt x="84" y="331"/>
                        </a:lnTo>
                        <a:lnTo>
                          <a:pt x="114" y="315"/>
                        </a:lnTo>
                        <a:lnTo>
                          <a:pt x="142" y="308"/>
                        </a:lnTo>
                        <a:lnTo>
                          <a:pt x="190" y="316"/>
                        </a:lnTo>
                        <a:lnTo>
                          <a:pt x="225" y="313"/>
                        </a:lnTo>
                        <a:lnTo>
                          <a:pt x="247" y="299"/>
                        </a:lnTo>
                        <a:lnTo>
                          <a:pt x="268" y="286"/>
                        </a:lnTo>
                        <a:lnTo>
                          <a:pt x="289" y="282"/>
                        </a:lnTo>
                        <a:lnTo>
                          <a:pt x="309" y="269"/>
                        </a:lnTo>
                        <a:lnTo>
                          <a:pt x="329" y="251"/>
                        </a:lnTo>
                        <a:lnTo>
                          <a:pt x="355" y="235"/>
                        </a:lnTo>
                        <a:lnTo>
                          <a:pt x="373" y="229"/>
                        </a:lnTo>
                        <a:lnTo>
                          <a:pt x="390" y="224"/>
                        </a:lnTo>
                        <a:lnTo>
                          <a:pt x="414" y="221"/>
                        </a:lnTo>
                        <a:lnTo>
                          <a:pt x="428" y="216"/>
                        </a:lnTo>
                        <a:lnTo>
                          <a:pt x="436" y="208"/>
                        </a:lnTo>
                        <a:lnTo>
                          <a:pt x="439" y="197"/>
                        </a:lnTo>
                        <a:lnTo>
                          <a:pt x="437" y="193"/>
                        </a:lnTo>
                        <a:lnTo>
                          <a:pt x="428" y="183"/>
                        </a:lnTo>
                        <a:lnTo>
                          <a:pt x="413" y="178"/>
                        </a:lnTo>
                        <a:lnTo>
                          <a:pt x="392" y="172"/>
                        </a:lnTo>
                        <a:lnTo>
                          <a:pt x="372" y="174"/>
                        </a:lnTo>
                        <a:lnTo>
                          <a:pt x="354" y="183"/>
                        </a:lnTo>
                        <a:lnTo>
                          <a:pt x="314" y="183"/>
                        </a:lnTo>
                        <a:lnTo>
                          <a:pt x="347" y="153"/>
                        </a:lnTo>
                        <a:lnTo>
                          <a:pt x="379" y="125"/>
                        </a:lnTo>
                        <a:lnTo>
                          <a:pt x="414" y="109"/>
                        </a:lnTo>
                        <a:lnTo>
                          <a:pt x="444" y="106"/>
                        </a:lnTo>
                        <a:lnTo>
                          <a:pt x="481" y="100"/>
                        </a:lnTo>
                        <a:lnTo>
                          <a:pt x="505" y="110"/>
                        </a:lnTo>
                        <a:lnTo>
                          <a:pt x="516" y="115"/>
                        </a:lnTo>
                        <a:lnTo>
                          <a:pt x="527" y="115"/>
                        </a:lnTo>
                        <a:lnTo>
                          <a:pt x="534" y="109"/>
                        </a:lnTo>
                        <a:lnTo>
                          <a:pt x="544" y="104"/>
                        </a:lnTo>
                        <a:lnTo>
                          <a:pt x="542" y="91"/>
                        </a:lnTo>
                        <a:lnTo>
                          <a:pt x="553" y="91"/>
                        </a:lnTo>
                        <a:lnTo>
                          <a:pt x="560" y="84"/>
                        </a:lnTo>
                        <a:lnTo>
                          <a:pt x="561" y="77"/>
                        </a:lnTo>
                        <a:lnTo>
                          <a:pt x="565" y="72"/>
                        </a:lnTo>
                        <a:lnTo>
                          <a:pt x="560" y="65"/>
                        </a:lnTo>
                        <a:lnTo>
                          <a:pt x="553" y="58"/>
                        </a:lnTo>
                        <a:lnTo>
                          <a:pt x="542" y="50"/>
                        </a:lnTo>
                        <a:lnTo>
                          <a:pt x="530" y="39"/>
                        </a:lnTo>
                        <a:lnTo>
                          <a:pt x="520" y="30"/>
                        </a:lnTo>
                        <a:lnTo>
                          <a:pt x="501" y="26"/>
                        </a:lnTo>
                        <a:lnTo>
                          <a:pt x="488" y="24"/>
                        </a:lnTo>
                        <a:lnTo>
                          <a:pt x="419" y="8"/>
                        </a:lnTo>
                        <a:lnTo>
                          <a:pt x="403" y="5"/>
                        </a:lnTo>
                        <a:lnTo>
                          <a:pt x="387" y="0"/>
                        </a:lnTo>
                        <a:lnTo>
                          <a:pt x="370" y="3"/>
                        </a:lnTo>
                        <a:lnTo>
                          <a:pt x="354" y="15"/>
                        </a:lnTo>
                        <a:lnTo>
                          <a:pt x="297" y="39"/>
                        </a:lnTo>
                        <a:lnTo>
                          <a:pt x="265" y="43"/>
                        </a:lnTo>
                        <a:lnTo>
                          <a:pt x="234" y="76"/>
                        </a:lnTo>
                        <a:lnTo>
                          <a:pt x="166" y="137"/>
                        </a:lnTo>
                        <a:lnTo>
                          <a:pt x="141" y="164"/>
                        </a:lnTo>
                        <a:lnTo>
                          <a:pt x="115" y="194"/>
                        </a:lnTo>
                        <a:lnTo>
                          <a:pt x="83" y="204"/>
                        </a:lnTo>
                        <a:lnTo>
                          <a:pt x="0" y="208"/>
                        </a:lnTo>
                        <a:lnTo>
                          <a:pt x="54" y="339"/>
                        </a:lnTo>
                        <a:close/>
                      </a:path>
                    </a:pathLst>
                  </a:custGeom>
                  <a:solidFill>
                    <a:srgbClr val="FFC080"/>
                  </a:solidFill>
                  <a:ln w="6350">
                    <a:solidFill>
                      <a:srgbClr val="402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92" name="Freeform 344"/>
                  <p:cNvSpPr>
                    <a:spLocks/>
                  </p:cNvSpPr>
                  <p:nvPr/>
                </p:nvSpPr>
                <p:spPr bwMode="auto">
                  <a:xfrm>
                    <a:off x="3031" y="3220"/>
                    <a:ext cx="40" cy="14"/>
                  </a:xfrm>
                  <a:custGeom>
                    <a:avLst/>
                    <a:gdLst>
                      <a:gd name="T0" fmla="*/ 80 w 80"/>
                      <a:gd name="T1" fmla="*/ 37 h 41"/>
                      <a:gd name="T2" fmla="*/ 73 w 80"/>
                      <a:gd name="T3" fmla="*/ 41 h 41"/>
                      <a:gd name="T4" fmla="*/ 60 w 80"/>
                      <a:gd name="T5" fmla="*/ 27 h 41"/>
                      <a:gd name="T6" fmla="*/ 45 w 80"/>
                      <a:gd name="T7" fmla="*/ 19 h 41"/>
                      <a:gd name="T8" fmla="*/ 37 w 80"/>
                      <a:gd name="T9" fmla="*/ 11 h 41"/>
                      <a:gd name="T10" fmla="*/ 30 w 80"/>
                      <a:gd name="T11" fmla="*/ 7 h 41"/>
                      <a:gd name="T12" fmla="*/ 12 w 80"/>
                      <a:gd name="T13" fmla="*/ 3 h 41"/>
                      <a:gd name="T14" fmla="*/ 0 w 80"/>
                      <a:gd name="T15" fmla="*/ 0 h 41"/>
                      <a:gd name="T16" fmla="*/ 20 w 80"/>
                      <a:gd name="T17" fmla="*/ 0 h 41"/>
                      <a:gd name="T18" fmla="*/ 36 w 80"/>
                      <a:gd name="T19" fmla="*/ 3 h 41"/>
                      <a:gd name="T20" fmla="*/ 43 w 80"/>
                      <a:gd name="T21" fmla="*/ 8 h 41"/>
                      <a:gd name="T22" fmla="*/ 53 w 80"/>
                      <a:gd name="T23" fmla="*/ 16 h 41"/>
                      <a:gd name="T24" fmla="*/ 80 w 80"/>
                      <a:gd name="T25" fmla="*/ 37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0" h="41">
                        <a:moveTo>
                          <a:pt x="80" y="37"/>
                        </a:moveTo>
                        <a:lnTo>
                          <a:pt x="73" y="41"/>
                        </a:lnTo>
                        <a:lnTo>
                          <a:pt x="60" y="27"/>
                        </a:lnTo>
                        <a:lnTo>
                          <a:pt x="45" y="19"/>
                        </a:lnTo>
                        <a:lnTo>
                          <a:pt x="37" y="11"/>
                        </a:lnTo>
                        <a:lnTo>
                          <a:pt x="30" y="7"/>
                        </a:lnTo>
                        <a:lnTo>
                          <a:pt x="12" y="3"/>
                        </a:lnTo>
                        <a:lnTo>
                          <a:pt x="0" y="0"/>
                        </a:lnTo>
                        <a:lnTo>
                          <a:pt x="20" y="0"/>
                        </a:lnTo>
                        <a:lnTo>
                          <a:pt x="36" y="3"/>
                        </a:lnTo>
                        <a:lnTo>
                          <a:pt x="43" y="8"/>
                        </a:lnTo>
                        <a:lnTo>
                          <a:pt x="53" y="16"/>
                        </a:lnTo>
                        <a:lnTo>
                          <a:pt x="80" y="37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93" name="Freeform 345"/>
                  <p:cNvSpPr>
                    <a:spLocks/>
                  </p:cNvSpPr>
                  <p:nvPr/>
                </p:nvSpPr>
                <p:spPr bwMode="auto">
                  <a:xfrm>
                    <a:off x="2847" y="3286"/>
                    <a:ext cx="18" cy="11"/>
                  </a:xfrm>
                  <a:custGeom>
                    <a:avLst/>
                    <a:gdLst>
                      <a:gd name="T0" fmla="*/ 0 w 36"/>
                      <a:gd name="T1" fmla="*/ 0 h 34"/>
                      <a:gd name="T2" fmla="*/ 24 w 36"/>
                      <a:gd name="T3" fmla="*/ 13 h 34"/>
                      <a:gd name="T4" fmla="*/ 36 w 36"/>
                      <a:gd name="T5" fmla="*/ 34 h 34"/>
                      <a:gd name="T6" fmla="*/ 0 w 36"/>
                      <a:gd name="T7" fmla="*/ 0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6" h="34">
                        <a:moveTo>
                          <a:pt x="0" y="0"/>
                        </a:moveTo>
                        <a:lnTo>
                          <a:pt x="24" y="13"/>
                        </a:lnTo>
                        <a:lnTo>
                          <a:pt x="36" y="3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94" name="Freeform 346"/>
                  <p:cNvSpPr>
                    <a:spLocks/>
                  </p:cNvSpPr>
                  <p:nvPr/>
                </p:nvSpPr>
                <p:spPr bwMode="auto">
                  <a:xfrm>
                    <a:off x="2959" y="3215"/>
                    <a:ext cx="63" cy="11"/>
                  </a:xfrm>
                  <a:custGeom>
                    <a:avLst/>
                    <a:gdLst>
                      <a:gd name="T0" fmla="*/ 126 w 126"/>
                      <a:gd name="T1" fmla="*/ 8 h 31"/>
                      <a:gd name="T2" fmla="*/ 88 w 126"/>
                      <a:gd name="T3" fmla="*/ 5 h 31"/>
                      <a:gd name="T4" fmla="*/ 70 w 126"/>
                      <a:gd name="T5" fmla="*/ 0 h 31"/>
                      <a:gd name="T6" fmla="*/ 58 w 126"/>
                      <a:gd name="T7" fmla="*/ 1 h 31"/>
                      <a:gd name="T8" fmla="*/ 48 w 126"/>
                      <a:gd name="T9" fmla="*/ 8 h 31"/>
                      <a:gd name="T10" fmla="*/ 40 w 126"/>
                      <a:gd name="T11" fmla="*/ 14 h 31"/>
                      <a:gd name="T12" fmla="*/ 20 w 126"/>
                      <a:gd name="T13" fmla="*/ 24 h 31"/>
                      <a:gd name="T14" fmla="*/ 0 w 126"/>
                      <a:gd name="T15" fmla="*/ 26 h 31"/>
                      <a:gd name="T16" fmla="*/ 11 w 126"/>
                      <a:gd name="T17" fmla="*/ 31 h 31"/>
                      <a:gd name="T18" fmla="*/ 35 w 126"/>
                      <a:gd name="T19" fmla="*/ 23 h 31"/>
                      <a:gd name="T20" fmla="*/ 55 w 126"/>
                      <a:gd name="T21" fmla="*/ 8 h 31"/>
                      <a:gd name="T22" fmla="*/ 66 w 126"/>
                      <a:gd name="T23" fmla="*/ 5 h 31"/>
                      <a:gd name="T24" fmla="*/ 78 w 126"/>
                      <a:gd name="T25" fmla="*/ 7 h 31"/>
                      <a:gd name="T26" fmla="*/ 95 w 126"/>
                      <a:gd name="T27" fmla="*/ 9 h 31"/>
                      <a:gd name="T28" fmla="*/ 126 w 126"/>
                      <a:gd name="T29" fmla="*/ 8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26" h="31">
                        <a:moveTo>
                          <a:pt x="126" y="8"/>
                        </a:moveTo>
                        <a:lnTo>
                          <a:pt x="88" y="5"/>
                        </a:lnTo>
                        <a:lnTo>
                          <a:pt x="70" y="0"/>
                        </a:lnTo>
                        <a:lnTo>
                          <a:pt x="58" y="1"/>
                        </a:lnTo>
                        <a:lnTo>
                          <a:pt x="48" y="8"/>
                        </a:lnTo>
                        <a:lnTo>
                          <a:pt x="40" y="14"/>
                        </a:lnTo>
                        <a:lnTo>
                          <a:pt x="20" y="24"/>
                        </a:lnTo>
                        <a:lnTo>
                          <a:pt x="0" y="26"/>
                        </a:lnTo>
                        <a:lnTo>
                          <a:pt x="11" y="31"/>
                        </a:lnTo>
                        <a:lnTo>
                          <a:pt x="35" y="23"/>
                        </a:lnTo>
                        <a:lnTo>
                          <a:pt x="55" y="8"/>
                        </a:lnTo>
                        <a:lnTo>
                          <a:pt x="66" y="5"/>
                        </a:lnTo>
                        <a:lnTo>
                          <a:pt x="78" y="7"/>
                        </a:lnTo>
                        <a:lnTo>
                          <a:pt x="95" y="9"/>
                        </a:lnTo>
                        <a:lnTo>
                          <a:pt x="126" y="8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95" name="Freeform 347"/>
                  <p:cNvSpPr>
                    <a:spLocks/>
                  </p:cNvSpPr>
                  <p:nvPr/>
                </p:nvSpPr>
                <p:spPr bwMode="auto">
                  <a:xfrm>
                    <a:off x="2996" y="3267"/>
                    <a:ext cx="3" cy="5"/>
                  </a:xfrm>
                  <a:custGeom>
                    <a:avLst/>
                    <a:gdLst>
                      <a:gd name="T0" fmla="*/ 5 w 5"/>
                      <a:gd name="T1" fmla="*/ 0 h 15"/>
                      <a:gd name="T2" fmla="*/ 0 w 5"/>
                      <a:gd name="T3" fmla="*/ 8 h 15"/>
                      <a:gd name="T4" fmla="*/ 5 w 5"/>
                      <a:gd name="T5" fmla="*/ 15 h 15"/>
                      <a:gd name="T6" fmla="*/ 5 w 5"/>
                      <a:gd name="T7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15">
                        <a:moveTo>
                          <a:pt x="5" y="0"/>
                        </a:moveTo>
                        <a:lnTo>
                          <a:pt x="0" y="8"/>
                        </a:lnTo>
                        <a:lnTo>
                          <a:pt x="5" y="15"/>
                        </a:lnTo>
                        <a:lnTo>
                          <a:pt x="5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96" name="Freeform 348"/>
                  <p:cNvSpPr>
                    <a:spLocks/>
                  </p:cNvSpPr>
                  <p:nvPr/>
                </p:nvSpPr>
                <p:spPr bwMode="auto">
                  <a:xfrm>
                    <a:off x="3057" y="3233"/>
                    <a:ext cx="8" cy="5"/>
                  </a:xfrm>
                  <a:custGeom>
                    <a:avLst/>
                    <a:gdLst>
                      <a:gd name="T0" fmla="*/ 12 w 16"/>
                      <a:gd name="T1" fmla="*/ 14 h 14"/>
                      <a:gd name="T2" fmla="*/ 16 w 16"/>
                      <a:gd name="T3" fmla="*/ 10 h 14"/>
                      <a:gd name="T4" fmla="*/ 8 w 16"/>
                      <a:gd name="T5" fmla="*/ 6 h 14"/>
                      <a:gd name="T6" fmla="*/ 0 w 16"/>
                      <a:gd name="T7" fmla="*/ 0 h 14"/>
                      <a:gd name="T8" fmla="*/ 12 w 16"/>
                      <a:gd name="T9" fmla="*/ 14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14">
                        <a:moveTo>
                          <a:pt x="12" y="14"/>
                        </a:moveTo>
                        <a:lnTo>
                          <a:pt x="16" y="10"/>
                        </a:lnTo>
                        <a:lnTo>
                          <a:pt x="8" y="6"/>
                        </a:lnTo>
                        <a:lnTo>
                          <a:pt x="0" y="0"/>
                        </a:lnTo>
                        <a:lnTo>
                          <a:pt x="12" y="14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97" name="Freeform 349"/>
                  <p:cNvSpPr>
                    <a:spLocks/>
                  </p:cNvSpPr>
                  <p:nvPr/>
                </p:nvSpPr>
                <p:spPr bwMode="auto">
                  <a:xfrm>
                    <a:off x="3068" y="3225"/>
                    <a:ext cx="9" cy="3"/>
                  </a:xfrm>
                  <a:custGeom>
                    <a:avLst/>
                    <a:gdLst>
                      <a:gd name="T0" fmla="*/ 15 w 16"/>
                      <a:gd name="T1" fmla="*/ 9 h 9"/>
                      <a:gd name="T2" fmla="*/ 16 w 16"/>
                      <a:gd name="T3" fmla="*/ 5 h 9"/>
                      <a:gd name="T4" fmla="*/ 6 w 16"/>
                      <a:gd name="T5" fmla="*/ 4 h 9"/>
                      <a:gd name="T6" fmla="*/ 0 w 16"/>
                      <a:gd name="T7" fmla="*/ 0 h 9"/>
                      <a:gd name="T8" fmla="*/ 5 w 16"/>
                      <a:gd name="T9" fmla="*/ 5 h 9"/>
                      <a:gd name="T10" fmla="*/ 15 w 16"/>
                      <a:gd name="T11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9">
                        <a:moveTo>
                          <a:pt x="15" y="9"/>
                        </a:moveTo>
                        <a:lnTo>
                          <a:pt x="16" y="5"/>
                        </a:lnTo>
                        <a:lnTo>
                          <a:pt x="6" y="4"/>
                        </a:lnTo>
                        <a:lnTo>
                          <a:pt x="0" y="0"/>
                        </a:lnTo>
                        <a:lnTo>
                          <a:pt x="5" y="5"/>
                        </a:lnTo>
                        <a:lnTo>
                          <a:pt x="15" y="9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398" name="Freeform 350"/>
                  <p:cNvSpPr>
                    <a:spLocks/>
                  </p:cNvSpPr>
                  <p:nvPr/>
                </p:nvSpPr>
                <p:spPr bwMode="auto">
                  <a:xfrm>
                    <a:off x="2929" y="3259"/>
                    <a:ext cx="26" cy="6"/>
                  </a:xfrm>
                  <a:custGeom>
                    <a:avLst/>
                    <a:gdLst>
                      <a:gd name="T0" fmla="*/ 51 w 51"/>
                      <a:gd name="T1" fmla="*/ 8 h 17"/>
                      <a:gd name="T2" fmla="*/ 48 w 51"/>
                      <a:gd name="T3" fmla="*/ 16 h 17"/>
                      <a:gd name="T4" fmla="*/ 39 w 51"/>
                      <a:gd name="T5" fmla="*/ 13 h 17"/>
                      <a:gd name="T6" fmla="*/ 22 w 51"/>
                      <a:gd name="T7" fmla="*/ 13 h 17"/>
                      <a:gd name="T8" fmla="*/ 8 w 51"/>
                      <a:gd name="T9" fmla="*/ 13 h 17"/>
                      <a:gd name="T10" fmla="*/ 0 w 51"/>
                      <a:gd name="T11" fmla="*/ 17 h 17"/>
                      <a:gd name="T12" fmla="*/ 13 w 51"/>
                      <a:gd name="T13" fmla="*/ 9 h 17"/>
                      <a:gd name="T14" fmla="*/ 26 w 51"/>
                      <a:gd name="T15" fmla="*/ 5 h 17"/>
                      <a:gd name="T16" fmla="*/ 35 w 51"/>
                      <a:gd name="T17" fmla="*/ 0 h 17"/>
                      <a:gd name="T18" fmla="*/ 28 w 51"/>
                      <a:gd name="T19" fmla="*/ 9 h 17"/>
                      <a:gd name="T20" fmla="*/ 42 w 51"/>
                      <a:gd name="T21" fmla="*/ 9 h 17"/>
                      <a:gd name="T22" fmla="*/ 51 w 51"/>
                      <a:gd name="T23" fmla="*/ 8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1" h="17">
                        <a:moveTo>
                          <a:pt x="51" y="8"/>
                        </a:moveTo>
                        <a:lnTo>
                          <a:pt x="48" y="16"/>
                        </a:lnTo>
                        <a:lnTo>
                          <a:pt x="39" y="13"/>
                        </a:lnTo>
                        <a:lnTo>
                          <a:pt x="22" y="13"/>
                        </a:lnTo>
                        <a:lnTo>
                          <a:pt x="8" y="13"/>
                        </a:lnTo>
                        <a:lnTo>
                          <a:pt x="0" y="17"/>
                        </a:lnTo>
                        <a:lnTo>
                          <a:pt x="13" y="9"/>
                        </a:lnTo>
                        <a:lnTo>
                          <a:pt x="26" y="5"/>
                        </a:lnTo>
                        <a:lnTo>
                          <a:pt x="35" y="0"/>
                        </a:lnTo>
                        <a:lnTo>
                          <a:pt x="28" y="9"/>
                        </a:lnTo>
                        <a:lnTo>
                          <a:pt x="42" y="9"/>
                        </a:lnTo>
                        <a:lnTo>
                          <a:pt x="51" y="8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30399" name="Freeform 351"/>
                <p:cNvSpPr>
                  <a:spLocks/>
                </p:cNvSpPr>
                <p:nvPr/>
              </p:nvSpPr>
              <p:spPr bwMode="auto">
                <a:xfrm>
                  <a:off x="2574" y="3251"/>
                  <a:ext cx="273" cy="110"/>
                </a:xfrm>
                <a:custGeom>
                  <a:avLst/>
                  <a:gdLst>
                    <a:gd name="T0" fmla="*/ 78 w 547"/>
                    <a:gd name="T1" fmla="*/ 32 h 332"/>
                    <a:gd name="T2" fmla="*/ 222 w 547"/>
                    <a:gd name="T3" fmla="*/ 49 h 332"/>
                    <a:gd name="T4" fmla="*/ 333 w 547"/>
                    <a:gd name="T5" fmla="*/ 65 h 332"/>
                    <a:gd name="T6" fmla="*/ 390 w 547"/>
                    <a:gd name="T7" fmla="*/ 61 h 332"/>
                    <a:gd name="T8" fmla="*/ 502 w 547"/>
                    <a:gd name="T9" fmla="*/ 57 h 332"/>
                    <a:gd name="T10" fmla="*/ 535 w 547"/>
                    <a:gd name="T11" fmla="*/ 118 h 332"/>
                    <a:gd name="T12" fmla="*/ 547 w 547"/>
                    <a:gd name="T13" fmla="*/ 207 h 332"/>
                    <a:gd name="T14" fmla="*/ 469 w 547"/>
                    <a:gd name="T15" fmla="*/ 226 h 332"/>
                    <a:gd name="T16" fmla="*/ 318 w 547"/>
                    <a:gd name="T17" fmla="*/ 279 h 332"/>
                    <a:gd name="T18" fmla="*/ 18 w 547"/>
                    <a:gd name="T19" fmla="*/ 332 h 332"/>
                    <a:gd name="T20" fmla="*/ 0 w 547"/>
                    <a:gd name="T21" fmla="*/ 0 h 332"/>
                    <a:gd name="T22" fmla="*/ 78 w 547"/>
                    <a:gd name="T23" fmla="*/ 32 h 3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47" h="332">
                      <a:moveTo>
                        <a:pt x="78" y="32"/>
                      </a:moveTo>
                      <a:lnTo>
                        <a:pt x="222" y="49"/>
                      </a:lnTo>
                      <a:lnTo>
                        <a:pt x="333" y="65"/>
                      </a:lnTo>
                      <a:lnTo>
                        <a:pt x="390" y="61"/>
                      </a:lnTo>
                      <a:lnTo>
                        <a:pt x="502" y="57"/>
                      </a:lnTo>
                      <a:lnTo>
                        <a:pt x="535" y="118"/>
                      </a:lnTo>
                      <a:lnTo>
                        <a:pt x="547" y="207"/>
                      </a:lnTo>
                      <a:lnTo>
                        <a:pt x="469" y="226"/>
                      </a:lnTo>
                      <a:lnTo>
                        <a:pt x="318" y="279"/>
                      </a:lnTo>
                      <a:lnTo>
                        <a:pt x="18" y="332"/>
                      </a:lnTo>
                      <a:lnTo>
                        <a:pt x="0" y="0"/>
                      </a:lnTo>
                      <a:lnTo>
                        <a:pt x="78" y="32"/>
                      </a:lnTo>
                      <a:close/>
                    </a:path>
                  </a:pathLst>
                </a:custGeom>
                <a:solidFill>
                  <a:srgbClr val="00006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400" name="Freeform 352"/>
                <p:cNvSpPr>
                  <a:spLocks/>
                </p:cNvSpPr>
                <p:nvPr/>
              </p:nvSpPr>
              <p:spPr bwMode="auto">
                <a:xfrm>
                  <a:off x="2585" y="3263"/>
                  <a:ext cx="252" cy="88"/>
                </a:xfrm>
                <a:custGeom>
                  <a:avLst/>
                  <a:gdLst>
                    <a:gd name="T0" fmla="*/ 60 w 506"/>
                    <a:gd name="T1" fmla="*/ 0 h 265"/>
                    <a:gd name="T2" fmla="*/ 179 w 506"/>
                    <a:gd name="T3" fmla="*/ 25 h 265"/>
                    <a:gd name="T4" fmla="*/ 329 w 506"/>
                    <a:gd name="T5" fmla="*/ 41 h 265"/>
                    <a:gd name="T6" fmla="*/ 428 w 506"/>
                    <a:gd name="T7" fmla="*/ 37 h 265"/>
                    <a:gd name="T8" fmla="*/ 473 w 506"/>
                    <a:gd name="T9" fmla="*/ 41 h 265"/>
                    <a:gd name="T10" fmla="*/ 497 w 506"/>
                    <a:gd name="T11" fmla="*/ 85 h 265"/>
                    <a:gd name="T12" fmla="*/ 506 w 506"/>
                    <a:gd name="T13" fmla="*/ 150 h 265"/>
                    <a:gd name="T14" fmla="*/ 382 w 506"/>
                    <a:gd name="T15" fmla="*/ 197 h 265"/>
                    <a:gd name="T16" fmla="*/ 401 w 506"/>
                    <a:gd name="T17" fmla="*/ 158 h 265"/>
                    <a:gd name="T18" fmla="*/ 422 w 506"/>
                    <a:gd name="T19" fmla="*/ 105 h 265"/>
                    <a:gd name="T20" fmla="*/ 388 w 506"/>
                    <a:gd name="T21" fmla="*/ 154 h 265"/>
                    <a:gd name="T22" fmla="*/ 335 w 506"/>
                    <a:gd name="T23" fmla="*/ 208 h 265"/>
                    <a:gd name="T24" fmla="*/ 209 w 506"/>
                    <a:gd name="T25" fmla="*/ 265 h 265"/>
                    <a:gd name="T26" fmla="*/ 120 w 506"/>
                    <a:gd name="T27" fmla="*/ 265 h 265"/>
                    <a:gd name="T28" fmla="*/ 242 w 506"/>
                    <a:gd name="T29" fmla="*/ 212 h 265"/>
                    <a:gd name="T30" fmla="*/ 320 w 506"/>
                    <a:gd name="T31" fmla="*/ 142 h 265"/>
                    <a:gd name="T32" fmla="*/ 221 w 506"/>
                    <a:gd name="T33" fmla="*/ 193 h 265"/>
                    <a:gd name="T34" fmla="*/ 126 w 506"/>
                    <a:gd name="T35" fmla="*/ 233 h 265"/>
                    <a:gd name="T36" fmla="*/ 0 w 506"/>
                    <a:gd name="T37" fmla="*/ 265 h 265"/>
                    <a:gd name="T38" fmla="*/ 6 w 506"/>
                    <a:gd name="T39" fmla="*/ 101 h 265"/>
                    <a:gd name="T40" fmla="*/ 60 w 506"/>
                    <a:gd name="T41" fmla="*/ 0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6" h="265">
                      <a:moveTo>
                        <a:pt x="60" y="0"/>
                      </a:moveTo>
                      <a:lnTo>
                        <a:pt x="179" y="25"/>
                      </a:lnTo>
                      <a:lnTo>
                        <a:pt x="329" y="41"/>
                      </a:lnTo>
                      <a:lnTo>
                        <a:pt x="428" y="37"/>
                      </a:lnTo>
                      <a:lnTo>
                        <a:pt x="473" y="41"/>
                      </a:lnTo>
                      <a:lnTo>
                        <a:pt x="497" y="85"/>
                      </a:lnTo>
                      <a:lnTo>
                        <a:pt x="506" y="150"/>
                      </a:lnTo>
                      <a:lnTo>
                        <a:pt x="382" y="197"/>
                      </a:lnTo>
                      <a:lnTo>
                        <a:pt x="401" y="158"/>
                      </a:lnTo>
                      <a:lnTo>
                        <a:pt x="422" y="105"/>
                      </a:lnTo>
                      <a:lnTo>
                        <a:pt x="388" y="154"/>
                      </a:lnTo>
                      <a:lnTo>
                        <a:pt x="335" y="208"/>
                      </a:lnTo>
                      <a:lnTo>
                        <a:pt x="209" y="265"/>
                      </a:lnTo>
                      <a:lnTo>
                        <a:pt x="120" y="265"/>
                      </a:lnTo>
                      <a:lnTo>
                        <a:pt x="242" y="212"/>
                      </a:lnTo>
                      <a:lnTo>
                        <a:pt x="320" y="142"/>
                      </a:lnTo>
                      <a:lnTo>
                        <a:pt x="221" y="193"/>
                      </a:lnTo>
                      <a:lnTo>
                        <a:pt x="126" y="233"/>
                      </a:lnTo>
                      <a:lnTo>
                        <a:pt x="0" y="265"/>
                      </a:lnTo>
                      <a:lnTo>
                        <a:pt x="6" y="101"/>
                      </a:ln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401" name="Freeform 353"/>
                <p:cNvSpPr>
                  <a:spLocks/>
                </p:cNvSpPr>
                <p:nvPr/>
              </p:nvSpPr>
              <p:spPr bwMode="auto">
                <a:xfrm>
                  <a:off x="2319" y="2952"/>
                  <a:ext cx="585" cy="485"/>
                </a:xfrm>
                <a:custGeom>
                  <a:avLst/>
                  <a:gdLst>
                    <a:gd name="T0" fmla="*/ 111 w 1170"/>
                    <a:gd name="T1" fmla="*/ 0 h 1457"/>
                    <a:gd name="T2" fmla="*/ 181 w 1170"/>
                    <a:gd name="T3" fmla="*/ 16 h 1457"/>
                    <a:gd name="T4" fmla="*/ 246 w 1170"/>
                    <a:gd name="T5" fmla="*/ 69 h 1457"/>
                    <a:gd name="T6" fmla="*/ 276 w 1170"/>
                    <a:gd name="T7" fmla="*/ 150 h 1457"/>
                    <a:gd name="T8" fmla="*/ 282 w 1170"/>
                    <a:gd name="T9" fmla="*/ 258 h 1457"/>
                    <a:gd name="T10" fmla="*/ 305 w 1170"/>
                    <a:gd name="T11" fmla="*/ 411 h 1457"/>
                    <a:gd name="T12" fmla="*/ 341 w 1170"/>
                    <a:gd name="T13" fmla="*/ 548 h 1457"/>
                    <a:gd name="T14" fmla="*/ 389 w 1170"/>
                    <a:gd name="T15" fmla="*/ 711 h 1457"/>
                    <a:gd name="T16" fmla="*/ 416 w 1170"/>
                    <a:gd name="T17" fmla="*/ 837 h 1457"/>
                    <a:gd name="T18" fmla="*/ 452 w 1170"/>
                    <a:gd name="T19" fmla="*/ 967 h 1457"/>
                    <a:gd name="T20" fmla="*/ 347 w 1170"/>
                    <a:gd name="T21" fmla="*/ 1020 h 1457"/>
                    <a:gd name="T22" fmla="*/ 464 w 1170"/>
                    <a:gd name="T23" fmla="*/ 996 h 1457"/>
                    <a:gd name="T24" fmla="*/ 491 w 1170"/>
                    <a:gd name="T25" fmla="*/ 1049 h 1457"/>
                    <a:gd name="T26" fmla="*/ 440 w 1170"/>
                    <a:gd name="T27" fmla="*/ 1109 h 1457"/>
                    <a:gd name="T28" fmla="*/ 512 w 1170"/>
                    <a:gd name="T29" fmla="*/ 1073 h 1457"/>
                    <a:gd name="T30" fmla="*/ 596 w 1170"/>
                    <a:gd name="T31" fmla="*/ 1113 h 1457"/>
                    <a:gd name="T32" fmla="*/ 707 w 1170"/>
                    <a:gd name="T33" fmla="*/ 1147 h 1457"/>
                    <a:gd name="T34" fmla="*/ 842 w 1170"/>
                    <a:gd name="T35" fmla="*/ 1195 h 1457"/>
                    <a:gd name="T36" fmla="*/ 944 w 1170"/>
                    <a:gd name="T37" fmla="*/ 1209 h 1457"/>
                    <a:gd name="T38" fmla="*/ 1064 w 1170"/>
                    <a:gd name="T39" fmla="*/ 1225 h 1457"/>
                    <a:gd name="T40" fmla="*/ 1142 w 1170"/>
                    <a:gd name="T41" fmla="*/ 1217 h 1457"/>
                    <a:gd name="T42" fmla="*/ 1156 w 1170"/>
                    <a:gd name="T43" fmla="*/ 1252 h 1457"/>
                    <a:gd name="T44" fmla="*/ 1170 w 1170"/>
                    <a:gd name="T45" fmla="*/ 1322 h 1457"/>
                    <a:gd name="T46" fmla="*/ 1169 w 1170"/>
                    <a:gd name="T47" fmla="*/ 1372 h 1457"/>
                    <a:gd name="T48" fmla="*/ 1088 w 1170"/>
                    <a:gd name="T49" fmla="*/ 1417 h 1457"/>
                    <a:gd name="T50" fmla="*/ 1073 w 1170"/>
                    <a:gd name="T51" fmla="*/ 1376 h 1457"/>
                    <a:gd name="T52" fmla="*/ 1052 w 1170"/>
                    <a:gd name="T53" fmla="*/ 1417 h 1457"/>
                    <a:gd name="T54" fmla="*/ 932 w 1170"/>
                    <a:gd name="T55" fmla="*/ 1433 h 1457"/>
                    <a:gd name="T56" fmla="*/ 704 w 1170"/>
                    <a:gd name="T57" fmla="*/ 1457 h 1457"/>
                    <a:gd name="T58" fmla="*/ 411 w 1170"/>
                    <a:gd name="T59" fmla="*/ 1387 h 1457"/>
                    <a:gd name="T60" fmla="*/ 345 w 1170"/>
                    <a:gd name="T61" fmla="*/ 1362 h 1457"/>
                    <a:gd name="T62" fmla="*/ 256 w 1170"/>
                    <a:gd name="T63" fmla="*/ 1167 h 1457"/>
                    <a:gd name="T64" fmla="*/ 129 w 1170"/>
                    <a:gd name="T65" fmla="*/ 828 h 1457"/>
                    <a:gd name="T66" fmla="*/ 39 w 1170"/>
                    <a:gd name="T67" fmla="*/ 453 h 1457"/>
                    <a:gd name="T68" fmla="*/ 0 w 1170"/>
                    <a:gd name="T69" fmla="*/ 309 h 1457"/>
                    <a:gd name="T70" fmla="*/ 12 w 1170"/>
                    <a:gd name="T71" fmla="*/ 154 h 1457"/>
                    <a:gd name="T72" fmla="*/ 54 w 1170"/>
                    <a:gd name="T73" fmla="*/ 45 h 1457"/>
                    <a:gd name="T74" fmla="*/ 111 w 1170"/>
                    <a:gd name="T75" fmla="*/ 0 h 14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170" h="1457">
                      <a:moveTo>
                        <a:pt x="111" y="0"/>
                      </a:moveTo>
                      <a:lnTo>
                        <a:pt x="181" y="16"/>
                      </a:lnTo>
                      <a:lnTo>
                        <a:pt x="246" y="69"/>
                      </a:lnTo>
                      <a:lnTo>
                        <a:pt x="276" y="150"/>
                      </a:lnTo>
                      <a:lnTo>
                        <a:pt x="282" y="258"/>
                      </a:lnTo>
                      <a:lnTo>
                        <a:pt x="305" y="411"/>
                      </a:lnTo>
                      <a:lnTo>
                        <a:pt x="341" y="548"/>
                      </a:lnTo>
                      <a:lnTo>
                        <a:pt x="389" y="711"/>
                      </a:lnTo>
                      <a:lnTo>
                        <a:pt x="416" y="837"/>
                      </a:lnTo>
                      <a:lnTo>
                        <a:pt x="452" y="967"/>
                      </a:lnTo>
                      <a:lnTo>
                        <a:pt x="347" y="1020"/>
                      </a:lnTo>
                      <a:lnTo>
                        <a:pt x="464" y="996"/>
                      </a:lnTo>
                      <a:lnTo>
                        <a:pt x="491" y="1049"/>
                      </a:lnTo>
                      <a:lnTo>
                        <a:pt x="440" y="1109"/>
                      </a:lnTo>
                      <a:lnTo>
                        <a:pt x="512" y="1073"/>
                      </a:lnTo>
                      <a:lnTo>
                        <a:pt x="596" y="1113"/>
                      </a:lnTo>
                      <a:lnTo>
                        <a:pt x="707" y="1147"/>
                      </a:lnTo>
                      <a:lnTo>
                        <a:pt x="842" y="1195"/>
                      </a:lnTo>
                      <a:lnTo>
                        <a:pt x="944" y="1209"/>
                      </a:lnTo>
                      <a:lnTo>
                        <a:pt x="1064" y="1225"/>
                      </a:lnTo>
                      <a:lnTo>
                        <a:pt x="1142" y="1217"/>
                      </a:lnTo>
                      <a:lnTo>
                        <a:pt x="1156" y="1252"/>
                      </a:lnTo>
                      <a:lnTo>
                        <a:pt x="1170" y="1322"/>
                      </a:lnTo>
                      <a:lnTo>
                        <a:pt x="1169" y="1372"/>
                      </a:lnTo>
                      <a:lnTo>
                        <a:pt x="1088" y="1417"/>
                      </a:lnTo>
                      <a:lnTo>
                        <a:pt x="1073" y="1376"/>
                      </a:lnTo>
                      <a:lnTo>
                        <a:pt x="1052" y="1417"/>
                      </a:lnTo>
                      <a:lnTo>
                        <a:pt x="932" y="1433"/>
                      </a:lnTo>
                      <a:lnTo>
                        <a:pt x="704" y="1457"/>
                      </a:lnTo>
                      <a:lnTo>
                        <a:pt x="411" y="1387"/>
                      </a:lnTo>
                      <a:lnTo>
                        <a:pt x="345" y="1362"/>
                      </a:lnTo>
                      <a:lnTo>
                        <a:pt x="256" y="1167"/>
                      </a:lnTo>
                      <a:lnTo>
                        <a:pt x="129" y="828"/>
                      </a:lnTo>
                      <a:lnTo>
                        <a:pt x="39" y="453"/>
                      </a:lnTo>
                      <a:lnTo>
                        <a:pt x="0" y="309"/>
                      </a:lnTo>
                      <a:lnTo>
                        <a:pt x="12" y="154"/>
                      </a:lnTo>
                      <a:lnTo>
                        <a:pt x="54" y="45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402" name="Freeform 354"/>
                <p:cNvSpPr>
                  <a:spLocks/>
                </p:cNvSpPr>
                <p:nvPr/>
              </p:nvSpPr>
              <p:spPr bwMode="auto">
                <a:xfrm>
                  <a:off x="2394" y="2935"/>
                  <a:ext cx="222" cy="377"/>
                </a:xfrm>
                <a:custGeom>
                  <a:avLst/>
                  <a:gdLst>
                    <a:gd name="T0" fmla="*/ 61 w 446"/>
                    <a:gd name="T1" fmla="*/ 0 h 1130"/>
                    <a:gd name="T2" fmla="*/ 0 w 446"/>
                    <a:gd name="T3" fmla="*/ 61 h 1130"/>
                    <a:gd name="T4" fmla="*/ 31 w 446"/>
                    <a:gd name="T5" fmla="*/ 85 h 1130"/>
                    <a:gd name="T6" fmla="*/ 73 w 446"/>
                    <a:gd name="T7" fmla="*/ 159 h 1130"/>
                    <a:gd name="T8" fmla="*/ 132 w 446"/>
                    <a:gd name="T9" fmla="*/ 220 h 1130"/>
                    <a:gd name="T10" fmla="*/ 171 w 446"/>
                    <a:gd name="T11" fmla="*/ 414 h 1130"/>
                    <a:gd name="T12" fmla="*/ 207 w 446"/>
                    <a:gd name="T13" fmla="*/ 531 h 1130"/>
                    <a:gd name="T14" fmla="*/ 255 w 446"/>
                    <a:gd name="T15" fmla="*/ 624 h 1130"/>
                    <a:gd name="T16" fmla="*/ 297 w 446"/>
                    <a:gd name="T17" fmla="*/ 706 h 1130"/>
                    <a:gd name="T18" fmla="*/ 237 w 446"/>
                    <a:gd name="T19" fmla="*/ 640 h 1130"/>
                    <a:gd name="T20" fmla="*/ 195 w 446"/>
                    <a:gd name="T21" fmla="*/ 543 h 1130"/>
                    <a:gd name="T22" fmla="*/ 237 w 446"/>
                    <a:gd name="T23" fmla="*/ 697 h 1130"/>
                    <a:gd name="T24" fmla="*/ 273 w 446"/>
                    <a:gd name="T25" fmla="*/ 828 h 1130"/>
                    <a:gd name="T26" fmla="*/ 306 w 446"/>
                    <a:gd name="T27" fmla="*/ 961 h 1130"/>
                    <a:gd name="T28" fmla="*/ 327 w 446"/>
                    <a:gd name="T29" fmla="*/ 1030 h 1130"/>
                    <a:gd name="T30" fmla="*/ 350 w 446"/>
                    <a:gd name="T31" fmla="*/ 1071 h 1130"/>
                    <a:gd name="T32" fmla="*/ 377 w 446"/>
                    <a:gd name="T33" fmla="*/ 1107 h 1130"/>
                    <a:gd name="T34" fmla="*/ 423 w 446"/>
                    <a:gd name="T35" fmla="*/ 1130 h 1130"/>
                    <a:gd name="T36" fmla="*/ 426 w 446"/>
                    <a:gd name="T37" fmla="*/ 1057 h 1130"/>
                    <a:gd name="T38" fmla="*/ 431 w 446"/>
                    <a:gd name="T39" fmla="*/ 981 h 1130"/>
                    <a:gd name="T40" fmla="*/ 446 w 446"/>
                    <a:gd name="T41" fmla="*/ 900 h 1130"/>
                    <a:gd name="T42" fmla="*/ 446 w 446"/>
                    <a:gd name="T43" fmla="*/ 820 h 1130"/>
                    <a:gd name="T44" fmla="*/ 425 w 446"/>
                    <a:gd name="T45" fmla="*/ 722 h 1130"/>
                    <a:gd name="T46" fmla="*/ 395 w 446"/>
                    <a:gd name="T47" fmla="*/ 649 h 1130"/>
                    <a:gd name="T48" fmla="*/ 359 w 446"/>
                    <a:gd name="T49" fmla="*/ 600 h 1130"/>
                    <a:gd name="T50" fmla="*/ 312 w 446"/>
                    <a:gd name="T51" fmla="*/ 543 h 1130"/>
                    <a:gd name="T52" fmla="*/ 255 w 446"/>
                    <a:gd name="T53" fmla="*/ 446 h 1130"/>
                    <a:gd name="T54" fmla="*/ 204 w 446"/>
                    <a:gd name="T55" fmla="*/ 332 h 1130"/>
                    <a:gd name="T56" fmla="*/ 249 w 446"/>
                    <a:gd name="T57" fmla="*/ 393 h 1130"/>
                    <a:gd name="T58" fmla="*/ 291 w 446"/>
                    <a:gd name="T59" fmla="*/ 479 h 1130"/>
                    <a:gd name="T60" fmla="*/ 344 w 446"/>
                    <a:gd name="T61" fmla="*/ 563 h 1130"/>
                    <a:gd name="T62" fmla="*/ 294 w 446"/>
                    <a:gd name="T63" fmla="*/ 442 h 1130"/>
                    <a:gd name="T64" fmla="*/ 240 w 446"/>
                    <a:gd name="T65" fmla="*/ 288 h 1130"/>
                    <a:gd name="T66" fmla="*/ 177 w 446"/>
                    <a:gd name="T67" fmla="*/ 118 h 1130"/>
                    <a:gd name="T68" fmla="*/ 144 w 446"/>
                    <a:gd name="T69" fmla="*/ 65 h 1130"/>
                    <a:gd name="T70" fmla="*/ 61 w 446"/>
                    <a:gd name="T71" fmla="*/ 0 h 1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446" h="1130">
                      <a:moveTo>
                        <a:pt x="61" y="0"/>
                      </a:moveTo>
                      <a:lnTo>
                        <a:pt x="0" y="61"/>
                      </a:lnTo>
                      <a:lnTo>
                        <a:pt x="31" y="85"/>
                      </a:lnTo>
                      <a:lnTo>
                        <a:pt x="73" y="159"/>
                      </a:lnTo>
                      <a:lnTo>
                        <a:pt x="132" y="220"/>
                      </a:lnTo>
                      <a:lnTo>
                        <a:pt x="171" y="414"/>
                      </a:lnTo>
                      <a:lnTo>
                        <a:pt x="207" y="531"/>
                      </a:lnTo>
                      <a:lnTo>
                        <a:pt x="255" y="624"/>
                      </a:lnTo>
                      <a:lnTo>
                        <a:pt x="297" y="706"/>
                      </a:lnTo>
                      <a:lnTo>
                        <a:pt x="237" y="640"/>
                      </a:lnTo>
                      <a:lnTo>
                        <a:pt x="195" y="543"/>
                      </a:lnTo>
                      <a:lnTo>
                        <a:pt x="237" y="697"/>
                      </a:lnTo>
                      <a:lnTo>
                        <a:pt x="273" y="828"/>
                      </a:lnTo>
                      <a:lnTo>
                        <a:pt x="306" y="961"/>
                      </a:lnTo>
                      <a:lnTo>
                        <a:pt x="327" y="1030"/>
                      </a:lnTo>
                      <a:lnTo>
                        <a:pt x="350" y="1071"/>
                      </a:lnTo>
                      <a:lnTo>
                        <a:pt x="377" y="1107"/>
                      </a:lnTo>
                      <a:lnTo>
                        <a:pt x="423" y="1130"/>
                      </a:lnTo>
                      <a:lnTo>
                        <a:pt x="426" y="1057"/>
                      </a:lnTo>
                      <a:lnTo>
                        <a:pt x="431" y="981"/>
                      </a:lnTo>
                      <a:lnTo>
                        <a:pt x="446" y="900"/>
                      </a:lnTo>
                      <a:lnTo>
                        <a:pt x="446" y="820"/>
                      </a:lnTo>
                      <a:lnTo>
                        <a:pt x="425" y="722"/>
                      </a:lnTo>
                      <a:lnTo>
                        <a:pt x="395" y="649"/>
                      </a:lnTo>
                      <a:lnTo>
                        <a:pt x="359" y="600"/>
                      </a:lnTo>
                      <a:lnTo>
                        <a:pt x="312" y="543"/>
                      </a:lnTo>
                      <a:lnTo>
                        <a:pt x="255" y="446"/>
                      </a:lnTo>
                      <a:lnTo>
                        <a:pt x="204" y="332"/>
                      </a:lnTo>
                      <a:lnTo>
                        <a:pt x="249" y="393"/>
                      </a:lnTo>
                      <a:lnTo>
                        <a:pt x="291" y="479"/>
                      </a:lnTo>
                      <a:lnTo>
                        <a:pt x="344" y="563"/>
                      </a:lnTo>
                      <a:lnTo>
                        <a:pt x="294" y="442"/>
                      </a:lnTo>
                      <a:lnTo>
                        <a:pt x="240" y="288"/>
                      </a:lnTo>
                      <a:lnTo>
                        <a:pt x="177" y="118"/>
                      </a:lnTo>
                      <a:lnTo>
                        <a:pt x="144" y="65"/>
                      </a:lnTo>
                      <a:lnTo>
                        <a:pt x="6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403" name="Freeform 355"/>
                <p:cNvSpPr>
                  <a:spLocks/>
                </p:cNvSpPr>
                <p:nvPr/>
              </p:nvSpPr>
              <p:spPr bwMode="auto">
                <a:xfrm>
                  <a:off x="2226" y="2912"/>
                  <a:ext cx="879" cy="962"/>
                </a:xfrm>
                <a:custGeom>
                  <a:avLst/>
                  <a:gdLst>
                    <a:gd name="T0" fmla="*/ 270 w 1757"/>
                    <a:gd name="T1" fmla="*/ 154 h 2886"/>
                    <a:gd name="T2" fmla="*/ 195 w 1757"/>
                    <a:gd name="T3" fmla="*/ 411 h 2886"/>
                    <a:gd name="T4" fmla="*/ 161 w 1757"/>
                    <a:gd name="T5" fmla="*/ 758 h 2886"/>
                    <a:gd name="T6" fmla="*/ 191 w 1757"/>
                    <a:gd name="T7" fmla="*/ 642 h 2886"/>
                    <a:gd name="T8" fmla="*/ 260 w 1757"/>
                    <a:gd name="T9" fmla="*/ 828 h 2886"/>
                    <a:gd name="T10" fmla="*/ 266 w 1757"/>
                    <a:gd name="T11" fmla="*/ 1198 h 2886"/>
                    <a:gd name="T12" fmla="*/ 284 w 1757"/>
                    <a:gd name="T13" fmla="*/ 1068 h 2886"/>
                    <a:gd name="T14" fmla="*/ 432 w 1757"/>
                    <a:gd name="T15" fmla="*/ 1343 h 2886"/>
                    <a:gd name="T16" fmla="*/ 650 w 1757"/>
                    <a:gd name="T17" fmla="*/ 1551 h 2886"/>
                    <a:gd name="T18" fmla="*/ 653 w 1757"/>
                    <a:gd name="T19" fmla="*/ 1661 h 2886"/>
                    <a:gd name="T20" fmla="*/ 704 w 1757"/>
                    <a:gd name="T21" fmla="*/ 1640 h 2886"/>
                    <a:gd name="T22" fmla="*/ 740 w 1757"/>
                    <a:gd name="T23" fmla="*/ 1799 h 2886"/>
                    <a:gd name="T24" fmla="*/ 749 w 1757"/>
                    <a:gd name="T25" fmla="*/ 1901 h 2886"/>
                    <a:gd name="T26" fmla="*/ 581 w 1757"/>
                    <a:gd name="T27" fmla="*/ 2075 h 2886"/>
                    <a:gd name="T28" fmla="*/ 818 w 1757"/>
                    <a:gd name="T29" fmla="*/ 1997 h 2886"/>
                    <a:gd name="T30" fmla="*/ 677 w 1757"/>
                    <a:gd name="T31" fmla="*/ 2152 h 2886"/>
                    <a:gd name="T32" fmla="*/ 896 w 1757"/>
                    <a:gd name="T33" fmla="*/ 2034 h 2886"/>
                    <a:gd name="T34" fmla="*/ 887 w 1757"/>
                    <a:gd name="T35" fmla="*/ 2136 h 2886"/>
                    <a:gd name="T36" fmla="*/ 971 w 1757"/>
                    <a:gd name="T37" fmla="*/ 2087 h 2886"/>
                    <a:gd name="T38" fmla="*/ 1447 w 1757"/>
                    <a:gd name="T39" fmla="*/ 2310 h 2886"/>
                    <a:gd name="T40" fmla="*/ 1691 w 1757"/>
                    <a:gd name="T41" fmla="*/ 2630 h 2886"/>
                    <a:gd name="T42" fmla="*/ 1067 w 1757"/>
                    <a:gd name="T43" fmla="*/ 2870 h 2886"/>
                    <a:gd name="T44" fmla="*/ 1185 w 1757"/>
                    <a:gd name="T45" fmla="*/ 2817 h 2886"/>
                    <a:gd name="T46" fmla="*/ 1100 w 1757"/>
                    <a:gd name="T47" fmla="*/ 2789 h 2886"/>
                    <a:gd name="T48" fmla="*/ 923 w 1757"/>
                    <a:gd name="T49" fmla="*/ 2817 h 2886"/>
                    <a:gd name="T50" fmla="*/ 1272 w 1757"/>
                    <a:gd name="T51" fmla="*/ 2589 h 2886"/>
                    <a:gd name="T52" fmla="*/ 251 w 1757"/>
                    <a:gd name="T53" fmla="*/ 2785 h 2886"/>
                    <a:gd name="T54" fmla="*/ 39 w 1757"/>
                    <a:gd name="T55" fmla="*/ 2638 h 2886"/>
                    <a:gd name="T56" fmla="*/ 33 w 1757"/>
                    <a:gd name="T57" fmla="*/ 2326 h 2886"/>
                    <a:gd name="T58" fmla="*/ 128 w 1757"/>
                    <a:gd name="T59" fmla="*/ 1912 h 2886"/>
                    <a:gd name="T60" fmla="*/ 357 w 1757"/>
                    <a:gd name="T61" fmla="*/ 2111 h 2886"/>
                    <a:gd name="T62" fmla="*/ 218 w 1757"/>
                    <a:gd name="T63" fmla="*/ 1799 h 2886"/>
                    <a:gd name="T64" fmla="*/ 354 w 1757"/>
                    <a:gd name="T65" fmla="*/ 1730 h 2886"/>
                    <a:gd name="T66" fmla="*/ 284 w 1757"/>
                    <a:gd name="T67" fmla="*/ 1563 h 2886"/>
                    <a:gd name="T68" fmla="*/ 209 w 1757"/>
                    <a:gd name="T69" fmla="*/ 1632 h 2886"/>
                    <a:gd name="T70" fmla="*/ 60 w 1757"/>
                    <a:gd name="T71" fmla="*/ 1170 h 2886"/>
                    <a:gd name="T72" fmla="*/ 54 w 1757"/>
                    <a:gd name="T73" fmla="*/ 715 h 2886"/>
                    <a:gd name="T74" fmla="*/ 21 w 1757"/>
                    <a:gd name="T75" fmla="*/ 986 h 2886"/>
                    <a:gd name="T76" fmla="*/ 3 w 1757"/>
                    <a:gd name="T77" fmla="*/ 658 h 2886"/>
                    <a:gd name="T78" fmla="*/ 113 w 1757"/>
                    <a:gd name="T79" fmla="*/ 342 h 2886"/>
                    <a:gd name="T80" fmla="*/ 0 w 1757"/>
                    <a:gd name="T81" fmla="*/ 621 h 2886"/>
                    <a:gd name="T82" fmla="*/ 69 w 1757"/>
                    <a:gd name="T83" fmla="*/ 277 h 2886"/>
                    <a:gd name="T84" fmla="*/ 227 w 1757"/>
                    <a:gd name="T85" fmla="*/ 0 h 28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57" h="2886">
                      <a:moveTo>
                        <a:pt x="375" y="61"/>
                      </a:moveTo>
                      <a:lnTo>
                        <a:pt x="323" y="126"/>
                      </a:lnTo>
                      <a:lnTo>
                        <a:pt x="270" y="154"/>
                      </a:lnTo>
                      <a:lnTo>
                        <a:pt x="209" y="256"/>
                      </a:lnTo>
                      <a:lnTo>
                        <a:pt x="198" y="321"/>
                      </a:lnTo>
                      <a:lnTo>
                        <a:pt x="195" y="411"/>
                      </a:lnTo>
                      <a:lnTo>
                        <a:pt x="194" y="492"/>
                      </a:lnTo>
                      <a:lnTo>
                        <a:pt x="179" y="621"/>
                      </a:lnTo>
                      <a:lnTo>
                        <a:pt x="161" y="758"/>
                      </a:lnTo>
                      <a:lnTo>
                        <a:pt x="152" y="905"/>
                      </a:lnTo>
                      <a:lnTo>
                        <a:pt x="179" y="750"/>
                      </a:lnTo>
                      <a:lnTo>
                        <a:pt x="191" y="642"/>
                      </a:lnTo>
                      <a:lnTo>
                        <a:pt x="203" y="570"/>
                      </a:lnTo>
                      <a:lnTo>
                        <a:pt x="227" y="695"/>
                      </a:lnTo>
                      <a:lnTo>
                        <a:pt x="260" y="828"/>
                      </a:lnTo>
                      <a:lnTo>
                        <a:pt x="275" y="909"/>
                      </a:lnTo>
                      <a:lnTo>
                        <a:pt x="269" y="1043"/>
                      </a:lnTo>
                      <a:lnTo>
                        <a:pt x="266" y="1198"/>
                      </a:lnTo>
                      <a:lnTo>
                        <a:pt x="272" y="1343"/>
                      </a:lnTo>
                      <a:lnTo>
                        <a:pt x="278" y="1182"/>
                      </a:lnTo>
                      <a:lnTo>
                        <a:pt x="284" y="1068"/>
                      </a:lnTo>
                      <a:lnTo>
                        <a:pt x="299" y="970"/>
                      </a:lnTo>
                      <a:lnTo>
                        <a:pt x="372" y="1206"/>
                      </a:lnTo>
                      <a:lnTo>
                        <a:pt x="432" y="1343"/>
                      </a:lnTo>
                      <a:lnTo>
                        <a:pt x="461" y="1400"/>
                      </a:lnTo>
                      <a:lnTo>
                        <a:pt x="503" y="1498"/>
                      </a:lnTo>
                      <a:lnTo>
                        <a:pt x="650" y="1551"/>
                      </a:lnTo>
                      <a:lnTo>
                        <a:pt x="719" y="1563"/>
                      </a:lnTo>
                      <a:lnTo>
                        <a:pt x="698" y="1612"/>
                      </a:lnTo>
                      <a:lnTo>
                        <a:pt x="653" y="1661"/>
                      </a:lnTo>
                      <a:lnTo>
                        <a:pt x="503" y="1775"/>
                      </a:lnTo>
                      <a:lnTo>
                        <a:pt x="629" y="1714"/>
                      </a:lnTo>
                      <a:lnTo>
                        <a:pt x="704" y="1640"/>
                      </a:lnTo>
                      <a:lnTo>
                        <a:pt x="773" y="1575"/>
                      </a:lnTo>
                      <a:lnTo>
                        <a:pt x="767" y="1722"/>
                      </a:lnTo>
                      <a:lnTo>
                        <a:pt x="740" y="1799"/>
                      </a:lnTo>
                      <a:lnTo>
                        <a:pt x="662" y="1852"/>
                      </a:lnTo>
                      <a:lnTo>
                        <a:pt x="746" y="1848"/>
                      </a:lnTo>
                      <a:lnTo>
                        <a:pt x="749" y="1901"/>
                      </a:lnTo>
                      <a:lnTo>
                        <a:pt x="740" y="1949"/>
                      </a:lnTo>
                      <a:lnTo>
                        <a:pt x="704" y="1989"/>
                      </a:lnTo>
                      <a:lnTo>
                        <a:pt x="581" y="2075"/>
                      </a:lnTo>
                      <a:lnTo>
                        <a:pt x="746" y="1997"/>
                      </a:lnTo>
                      <a:lnTo>
                        <a:pt x="785" y="1985"/>
                      </a:lnTo>
                      <a:lnTo>
                        <a:pt x="818" y="1997"/>
                      </a:lnTo>
                      <a:lnTo>
                        <a:pt x="815" y="2038"/>
                      </a:lnTo>
                      <a:lnTo>
                        <a:pt x="776" y="2083"/>
                      </a:lnTo>
                      <a:lnTo>
                        <a:pt x="677" y="2152"/>
                      </a:lnTo>
                      <a:lnTo>
                        <a:pt x="818" y="2083"/>
                      </a:lnTo>
                      <a:lnTo>
                        <a:pt x="857" y="2022"/>
                      </a:lnTo>
                      <a:lnTo>
                        <a:pt x="896" y="2034"/>
                      </a:lnTo>
                      <a:lnTo>
                        <a:pt x="929" y="2054"/>
                      </a:lnTo>
                      <a:lnTo>
                        <a:pt x="917" y="2099"/>
                      </a:lnTo>
                      <a:lnTo>
                        <a:pt x="887" y="2136"/>
                      </a:lnTo>
                      <a:lnTo>
                        <a:pt x="815" y="2196"/>
                      </a:lnTo>
                      <a:lnTo>
                        <a:pt x="917" y="2148"/>
                      </a:lnTo>
                      <a:lnTo>
                        <a:pt x="971" y="2087"/>
                      </a:lnTo>
                      <a:lnTo>
                        <a:pt x="1040" y="2115"/>
                      </a:lnTo>
                      <a:lnTo>
                        <a:pt x="1260" y="2216"/>
                      </a:lnTo>
                      <a:lnTo>
                        <a:pt x="1447" y="2310"/>
                      </a:lnTo>
                      <a:lnTo>
                        <a:pt x="1586" y="2387"/>
                      </a:lnTo>
                      <a:lnTo>
                        <a:pt x="1634" y="2489"/>
                      </a:lnTo>
                      <a:lnTo>
                        <a:pt x="1691" y="2630"/>
                      </a:lnTo>
                      <a:lnTo>
                        <a:pt x="1757" y="2886"/>
                      </a:lnTo>
                      <a:lnTo>
                        <a:pt x="1115" y="2886"/>
                      </a:lnTo>
                      <a:lnTo>
                        <a:pt x="1067" y="2870"/>
                      </a:lnTo>
                      <a:lnTo>
                        <a:pt x="1230" y="2825"/>
                      </a:lnTo>
                      <a:lnTo>
                        <a:pt x="1486" y="2691"/>
                      </a:lnTo>
                      <a:lnTo>
                        <a:pt x="1185" y="2817"/>
                      </a:lnTo>
                      <a:lnTo>
                        <a:pt x="1046" y="2854"/>
                      </a:lnTo>
                      <a:lnTo>
                        <a:pt x="947" y="2825"/>
                      </a:lnTo>
                      <a:lnTo>
                        <a:pt x="1100" y="2789"/>
                      </a:lnTo>
                      <a:lnTo>
                        <a:pt x="1417" y="2650"/>
                      </a:lnTo>
                      <a:lnTo>
                        <a:pt x="1073" y="2776"/>
                      </a:lnTo>
                      <a:lnTo>
                        <a:pt x="923" y="2817"/>
                      </a:lnTo>
                      <a:lnTo>
                        <a:pt x="899" y="2801"/>
                      </a:lnTo>
                      <a:lnTo>
                        <a:pt x="1037" y="2736"/>
                      </a:lnTo>
                      <a:lnTo>
                        <a:pt x="1272" y="2589"/>
                      </a:lnTo>
                      <a:lnTo>
                        <a:pt x="998" y="2740"/>
                      </a:lnTo>
                      <a:lnTo>
                        <a:pt x="857" y="2793"/>
                      </a:lnTo>
                      <a:lnTo>
                        <a:pt x="251" y="2785"/>
                      </a:lnTo>
                      <a:lnTo>
                        <a:pt x="176" y="2760"/>
                      </a:lnTo>
                      <a:lnTo>
                        <a:pt x="107" y="2728"/>
                      </a:lnTo>
                      <a:lnTo>
                        <a:pt x="39" y="2638"/>
                      </a:lnTo>
                      <a:lnTo>
                        <a:pt x="24" y="2542"/>
                      </a:lnTo>
                      <a:lnTo>
                        <a:pt x="18" y="2456"/>
                      </a:lnTo>
                      <a:lnTo>
                        <a:pt x="33" y="2326"/>
                      </a:lnTo>
                      <a:lnTo>
                        <a:pt x="78" y="2160"/>
                      </a:lnTo>
                      <a:lnTo>
                        <a:pt x="113" y="2030"/>
                      </a:lnTo>
                      <a:lnTo>
                        <a:pt x="128" y="1912"/>
                      </a:lnTo>
                      <a:lnTo>
                        <a:pt x="179" y="1897"/>
                      </a:lnTo>
                      <a:lnTo>
                        <a:pt x="224" y="1981"/>
                      </a:lnTo>
                      <a:lnTo>
                        <a:pt x="357" y="2111"/>
                      </a:lnTo>
                      <a:lnTo>
                        <a:pt x="239" y="1969"/>
                      </a:lnTo>
                      <a:lnTo>
                        <a:pt x="203" y="1889"/>
                      </a:lnTo>
                      <a:lnTo>
                        <a:pt x="218" y="1799"/>
                      </a:lnTo>
                      <a:lnTo>
                        <a:pt x="375" y="1742"/>
                      </a:lnTo>
                      <a:lnTo>
                        <a:pt x="485" y="1657"/>
                      </a:lnTo>
                      <a:lnTo>
                        <a:pt x="354" y="1730"/>
                      </a:lnTo>
                      <a:lnTo>
                        <a:pt x="221" y="1771"/>
                      </a:lnTo>
                      <a:lnTo>
                        <a:pt x="227" y="1649"/>
                      </a:lnTo>
                      <a:lnTo>
                        <a:pt x="284" y="1563"/>
                      </a:lnTo>
                      <a:lnTo>
                        <a:pt x="326" y="1429"/>
                      </a:lnTo>
                      <a:lnTo>
                        <a:pt x="272" y="1551"/>
                      </a:lnTo>
                      <a:lnTo>
                        <a:pt x="209" y="1632"/>
                      </a:lnTo>
                      <a:lnTo>
                        <a:pt x="146" y="1620"/>
                      </a:lnTo>
                      <a:lnTo>
                        <a:pt x="110" y="1396"/>
                      </a:lnTo>
                      <a:lnTo>
                        <a:pt x="60" y="1170"/>
                      </a:lnTo>
                      <a:lnTo>
                        <a:pt x="36" y="1019"/>
                      </a:lnTo>
                      <a:lnTo>
                        <a:pt x="39" y="880"/>
                      </a:lnTo>
                      <a:lnTo>
                        <a:pt x="54" y="715"/>
                      </a:lnTo>
                      <a:lnTo>
                        <a:pt x="36" y="803"/>
                      </a:lnTo>
                      <a:lnTo>
                        <a:pt x="24" y="905"/>
                      </a:lnTo>
                      <a:lnTo>
                        <a:pt x="21" y="986"/>
                      </a:lnTo>
                      <a:lnTo>
                        <a:pt x="6" y="844"/>
                      </a:lnTo>
                      <a:lnTo>
                        <a:pt x="3" y="734"/>
                      </a:lnTo>
                      <a:lnTo>
                        <a:pt x="3" y="658"/>
                      </a:lnTo>
                      <a:lnTo>
                        <a:pt x="24" y="545"/>
                      </a:lnTo>
                      <a:lnTo>
                        <a:pt x="60" y="439"/>
                      </a:lnTo>
                      <a:lnTo>
                        <a:pt x="113" y="342"/>
                      </a:lnTo>
                      <a:lnTo>
                        <a:pt x="57" y="423"/>
                      </a:lnTo>
                      <a:lnTo>
                        <a:pt x="30" y="492"/>
                      </a:lnTo>
                      <a:lnTo>
                        <a:pt x="0" y="621"/>
                      </a:lnTo>
                      <a:lnTo>
                        <a:pt x="6" y="529"/>
                      </a:lnTo>
                      <a:lnTo>
                        <a:pt x="24" y="411"/>
                      </a:lnTo>
                      <a:lnTo>
                        <a:pt x="69" y="277"/>
                      </a:lnTo>
                      <a:lnTo>
                        <a:pt x="107" y="142"/>
                      </a:lnTo>
                      <a:lnTo>
                        <a:pt x="158" y="77"/>
                      </a:lnTo>
                      <a:lnTo>
                        <a:pt x="227" y="0"/>
                      </a:lnTo>
                      <a:lnTo>
                        <a:pt x="302" y="12"/>
                      </a:lnTo>
                      <a:lnTo>
                        <a:pt x="375" y="61"/>
                      </a:lnTo>
                      <a:close/>
                    </a:path>
                  </a:pathLst>
                </a:custGeom>
                <a:solidFill>
                  <a:srgbClr val="006666"/>
                </a:solidFill>
                <a:ln w="9525">
                  <a:solidFill>
                    <a:srgbClr val="333333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404" name="Freeform 356"/>
                <p:cNvSpPr>
                  <a:spLocks/>
                </p:cNvSpPr>
                <p:nvPr/>
              </p:nvSpPr>
              <p:spPr bwMode="auto">
                <a:xfrm>
                  <a:off x="2284" y="3458"/>
                  <a:ext cx="43" cy="83"/>
                </a:xfrm>
                <a:custGeom>
                  <a:avLst/>
                  <a:gdLst>
                    <a:gd name="T0" fmla="*/ 18 w 85"/>
                    <a:gd name="T1" fmla="*/ 0 h 249"/>
                    <a:gd name="T2" fmla="*/ 82 w 85"/>
                    <a:gd name="T3" fmla="*/ 12 h 249"/>
                    <a:gd name="T4" fmla="*/ 85 w 85"/>
                    <a:gd name="T5" fmla="*/ 112 h 249"/>
                    <a:gd name="T6" fmla="*/ 76 w 85"/>
                    <a:gd name="T7" fmla="*/ 217 h 249"/>
                    <a:gd name="T8" fmla="*/ 15 w 85"/>
                    <a:gd name="T9" fmla="*/ 249 h 249"/>
                    <a:gd name="T10" fmla="*/ 0 w 85"/>
                    <a:gd name="T11" fmla="*/ 209 h 249"/>
                    <a:gd name="T12" fmla="*/ 0 w 85"/>
                    <a:gd name="T13" fmla="*/ 61 h 249"/>
                    <a:gd name="T14" fmla="*/ 18 w 85"/>
                    <a:gd name="T15" fmla="*/ 0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5" h="249">
                      <a:moveTo>
                        <a:pt x="18" y="0"/>
                      </a:moveTo>
                      <a:lnTo>
                        <a:pt x="82" y="12"/>
                      </a:lnTo>
                      <a:lnTo>
                        <a:pt x="85" y="112"/>
                      </a:lnTo>
                      <a:lnTo>
                        <a:pt x="76" y="217"/>
                      </a:lnTo>
                      <a:lnTo>
                        <a:pt x="15" y="249"/>
                      </a:lnTo>
                      <a:lnTo>
                        <a:pt x="0" y="209"/>
                      </a:lnTo>
                      <a:lnTo>
                        <a:pt x="0" y="61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0000E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405" name="Freeform 357"/>
                <p:cNvSpPr>
                  <a:spLocks/>
                </p:cNvSpPr>
                <p:nvPr/>
              </p:nvSpPr>
              <p:spPr bwMode="auto">
                <a:xfrm>
                  <a:off x="2346" y="3727"/>
                  <a:ext cx="413" cy="47"/>
                </a:xfrm>
                <a:custGeom>
                  <a:avLst/>
                  <a:gdLst>
                    <a:gd name="T0" fmla="*/ 827 w 827"/>
                    <a:gd name="T1" fmla="*/ 0 h 142"/>
                    <a:gd name="T2" fmla="*/ 603 w 827"/>
                    <a:gd name="T3" fmla="*/ 67 h 142"/>
                    <a:gd name="T4" fmla="*/ 432 w 827"/>
                    <a:gd name="T5" fmla="*/ 100 h 142"/>
                    <a:gd name="T6" fmla="*/ 258 w 827"/>
                    <a:gd name="T7" fmla="*/ 119 h 142"/>
                    <a:gd name="T8" fmla="*/ 127 w 827"/>
                    <a:gd name="T9" fmla="*/ 127 h 142"/>
                    <a:gd name="T10" fmla="*/ 0 w 827"/>
                    <a:gd name="T11" fmla="*/ 119 h 142"/>
                    <a:gd name="T12" fmla="*/ 121 w 827"/>
                    <a:gd name="T13" fmla="*/ 142 h 142"/>
                    <a:gd name="T14" fmla="*/ 321 w 827"/>
                    <a:gd name="T15" fmla="*/ 142 h 142"/>
                    <a:gd name="T16" fmla="*/ 537 w 827"/>
                    <a:gd name="T17" fmla="*/ 104 h 142"/>
                    <a:gd name="T18" fmla="*/ 647 w 827"/>
                    <a:gd name="T19" fmla="*/ 76 h 142"/>
                    <a:gd name="T20" fmla="*/ 827 w 827"/>
                    <a:gd name="T21" fmla="*/ 0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27" h="142">
                      <a:moveTo>
                        <a:pt x="827" y="0"/>
                      </a:moveTo>
                      <a:lnTo>
                        <a:pt x="603" y="67"/>
                      </a:lnTo>
                      <a:lnTo>
                        <a:pt x="432" y="100"/>
                      </a:lnTo>
                      <a:lnTo>
                        <a:pt x="258" y="119"/>
                      </a:lnTo>
                      <a:lnTo>
                        <a:pt x="127" y="127"/>
                      </a:lnTo>
                      <a:lnTo>
                        <a:pt x="0" y="119"/>
                      </a:lnTo>
                      <a:lnTo>
                        <a:pt x="121" y="142"/>
                      </a:lnTo>
                      <a:lnTo>
                        <a:pt x="321" y="142"/>
                      </a:lnTo>
                      <a:lnTo>
                        <a:pt x="537" y="104"/>
                      </a:lnTo>
                      <a:lnTo>
                        <a:pt x="647" y="76"/>
                      </a:lnTo>
                      <a:lnTo>
                        <a:pt x="827" y="0"/>
                      </a:lnTo>
                      <a:close/>
                    </a:path>
                  </a:pathLst>
                </a:custGeom>
                <a:solidFill>
                  <a:srgbClr val="0000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406" name="Freeform 358"/>
                <p:cNvSpPr>
                  <a:spLocks/>
                </p:cNvSpPr>
                <p:nvPr/>
              </p:nvSpPr>
              <p:spPr bwMode="auto">
                <a:xfrm>
                  <a:off x="2262" y="2544"/>
                  <a:ext cx="371" cy="466"/>
                </a:xfrm>
                <a:custGeom>
                  <a:avLst/>
                  <a:gdLst>
                    <a:gd name="T0" fmla="*/ 407 w 742"/>
                    <a:gd name="T1" fmla="*/ 546 h 1398"/>
                    <a:gd name="T2" fmla="*/ 383 w 742"/>
                    <a:gd name="T3" fmla="*/ 481 h 1398"/>
                    <a:gd name="T4" fmla="*/ 352 w 742"/>
                    <a:gd name="T5" fmla="*/ 474 h 1398"/>
                    <a:gd name="T6" fmla="*/ 324 w 742"/>
                    <a:gd name="T7" fmla="*/ 486 h 1398"/>
                    <a:gd name="T8" fmla="*/ 310 w 742"/>
                    <a:gd name="T9" fmla="*/ 527 h 1398"/>
                    <a:gd name="T10" fmla="*/ 306 w 742"/>
                    <a:gd name="T11" fmla="*/ 564 h 1398"/>
                    <a:gd name="T12" fmla="*/ 314 w 742"/>
                    <a:gd name="T13" fmla="*/ 652 h 1398"/>
                    <a:gd name="T14" fmla="*/ 331 w 742"/>
                    <a:gd name="T15" fmla="*/ 694 h 1398"/>
                    <a:gd name="T16" fmla="*/ 339 w 742"/>
                    <a:gd name="T17" fmla="*/ 745 h 1398"/>
                    <a:gd name="T18" fmla="*/ 349 w 742"/>
                    <a:gd name="T19" fmla="*/ 811 h 1398"/>
                    <a:gd name="T20" fmla="*/ 372 w 742"/>
                    <a:gd name="T21" fmla="*/ 889 h 1398"/>
                    <a:gd name="T22" fmla="*/ 413 w 742"/>
                    <a:gd name="T23" fmla="*/ 990 h 1398"/>
                    <a:gd name="T24" fmla="*/ 447 w 742"/>
                    <a:gd name="T25" fmla="*/ 1085 h 1398"/>
                    <a:gd name="T26" fmla="*/ 483 w 742"/>
                    <a:gd name="T27" fmla="*/ 1215 h 1398"/>
                    <a:gd name="T28" fmla="*/ 504 w 742"/>
                    <a:gd name="T29" fmla="*/ 1313 h 1398"/>
                    <a:gd name="T30" fmla="*/ 510 w 742"/>
                    <a:gd name="T31" fmla="*/ 1398 h 1398"/>
                    <a:gd name="T32" fmla="*/ 417 w 742"/>
                    <a:gd name="T33" fmla="*/ 1268 h 1398"/>
                    <a:gd name="T34" fmla="*/ 327 w 742"/>
                    <a:gd name="T35" fmla="*/ 1191 h 1398"/>
                    <a:gd name="T36" fmla="*/ 275 w 742"/>
                    <a:gd name="T37" fmla="*/ 1150 h 1398"/>
                    <a:gd name="T38" fmla="*/ 212 w 742"/>
                    <a:gd name="T39" fmla="*/ 1121 h 1398"/>
                    <a:gd name="T40" fmla="*/ 143 w 742"/>
                    <a:gd name="T41" fmla="*/ 1125 h 1398"/>
                    <a:gd name="T42" fmla="*/ 71 w 742"/>
                    <a:gd name="T43" fmla="*/ 1182 h 1398"/>
                    <a:gd name="T44" fmla="*/ 6 w 742"/>
                    <a:gd name="T45" fmla="*/ 1288 h 1398"/>
                    <a:gd name="T46" fmla="*/ 0 w 742"/>
                    <a:gd name="T47" fmla="*/ 1199 h 1398"/>
                    <a:gd name="T48" fmla="*/ 36 w 742"/>
                    <a:gd name="T49" fmla="*/ 1097 h 1398"/>
                    <a:gd name="T50" fmla="*/ 84 w 742"/>
                    <a:gd name="T51" fmla="*/ 973 h 1398"/>
                    <a:gd name="T52" fmla="*/ 105 w 742"/>
                    <a:gd name="T53" fmla="*/ 888 h 1398"/>
                    <a:gd name="T54" fmla="*/ 108 w 742"/>
                    <a:gd name="T55" fmla="*/ 798 h 1398"/>
                    <a:gd name="T56" fmla="*/ 96 w 742"/>
                    <a:gd name="T57" fmla="*/ 729 h 1398"/>
                    <a:gd name="T58" fmla="*/ 68 w 742"/>
                    <a:gd name="T59" fmla="*/ 676 h 1398"/>
                    <a:gd name="T60" fmla="*/ 47 w 742"/>
                    <a:gd name="T61" fmla="*/ 591 h 1398"/>
                    <a:gd name="T62" fmla="*/ 41 w 742"/>
                    <a:gd name="T63" fmla="*/ 530 h 1398"/>
                    <a:gd name="T64" fmla="*/ 26 w 742"/>
                    <a:gd name="T65" fmla="*/ 456 h 1398"/>
                    <a:gd name="T66" fmla="*/ 23 w 742"/>
                    <a:gd name="T67" fmla="*/ 367 h 1398"/>
                    <a:gd name="T68" fmla="*/ 35 w 742"/>
                    <a:gd name="T69" fmla="*/ 300 h 1398"/>
                    <a:gd name="T70" fmla="*/ 57 w 742"/>
                    <a:gd name="T71" fmla="*/ 241 h 1398"/>
                    <a:gd name="T72" fmla="*/ 80 w 742"/>
                    <a:gd name="T73" fmla="*/ 162 h 1398"/>
                    <a:gd name="T74" fmla="*/ 123 w 742"/>
                    <a:gd name="T75" fmla="*/ 94 h 1398"/>
                    <a:gd name="T76" fmla="*/ 170 w 742"/>
                    <a:gd name="T77" fmla="*/ 52 h 1398"/>
                    <a:gd name="T78" fmla="*/ 239 w 742"/>
                    <a:gd name="T79" fmla="*/ 25 h 1398"/>
                    <a:gd name="T80" fmla="*/ 314 w 742"/>
                    <a:gd name="T81" fmla="*/ 3 h 1398"/>
                    <a:gd name="T82" fmla="*/ 438 w 742"/>
                    <a:gd name="T83" fmla="*/ 0 h 1398"/>
                    <a:gd name="T84" fmla="*/ 503 w 742"/>
                    <a:gd name="T85" fmla="*/ 11 h 1398"/>
                    <a:gd name="T86" fmla="*/ 569 w 742"/>
                    <a:gd name="T87" fmla="*/ 37 h 1398"/>
                    <a:gd name="T88" fmla="*/ 631 w 742"/>
                    <a:gd name="T89" fmla="*/ 68 h 1398"/>
                    <a:gd name="T90" fmla="*/ 671 w 742"/>
                    <a:gd name="T91" fmla="*/ 114 h 1398"/>
                    <a:gd name="T92" fmla="*/ 718 w 742"/>
                    <a:gd name="T93" fmla="*/ 174 h 1398"/>
                    <a:gd name="T94" fmla="*/ 739 w 742"/>
                    <a:gd name="T95" fmla="*/ 264 h 1398"/>
                    <a:gd name="T96" fmla="*/ 742 w 742"/>
                    <a:gd name="T97" fmla="*/ 340 h 1398"/>
                    <a:gd name="T98" fmla="*/ 724 w 742"/>
                    <a:gd name="T99" fmla="*/ 403 h 1398"/>
                    <a:gd name="T100" fmla="*/ 676 w 742"/>
                    <a:gd name="T101" fmla="*/ 340 h 1398"/>
                    <a:gd name="T102" fmla="*/ 613 w 742"/>
                    <a:gd name="T103" fmla="*/ 304 h 1398"/>
                    <a:gd name="T104" fmla="*/ 530 w 742"/>
                    <a:gd name="T105" fmla="*/ 288 h 1398"/>
                    <a:gd name="T106" fmla="*/ 551 w 742"/>
                    <a:gd name="T107" fmla="*/ 403 h 1398"/>
                    <a:gd name="T108" fmla="*/ 458 w 742"/>
                    <a:gd name="T109" fmla="*/ 363 h 1398"/>
                    <a:gd name="T110" fmla="*/ 485 w 742"/>
                    <a:gd name="T111" fmla="*/ 452 h 1398"/>
                    <a:gd name="T112" fmla="*/ 419 w 742"/>
                    <a:gd name="T113" fmla="*/ 448 h 1398"/>
                    <a:gd name="T114" fmla="*/ 407 w 742"/>
                    <a:gd name="T115" fmla="*/ 546 h 1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742" h="1398">
                      <a:moveTo>
                        <a:pt x="407" y="546"/>
                      </a:moveTo>
                      <a:lnTo>
                        <a:pt x="383" y="481"/>
                      </a:lnTo>
                      <a:lnTo>
                        <a:pt x="352" y="474"/>
                      </a:lnTo>
                      <a:lnTo>
                        <a:pt x="324" y="486"/>
                      </a:lnTo>
                      <a:lnTo>
                        <a:pt x="310" y="527"/>
                      </a:lnTo>
                      <a:lnTo>
                        <a:pt x="306" y="564"/>
                      </a:lnTo>
                      <a:lnTo>
                        <a:pt x="314" y="652"/>
                      </a:lnTo>
                      <a:lnTo>
                        <a:pt x="331" y="694"/>
                      </a:lnTo>
                      <a:lnTo>
                        <a:pt x="339" y="745"/>
                      </a:lnTo>
                      <a:lnTo>
                        <a:pt x="349" y="811"/>
                      </a:lnTo>
                      <a:lnTo>
                        <a:pt x="372" y="889"/>
                      </a:lnTo>
                      <a:lnTo>
                        <a:pt x="413" y="990"/>
                      </a:lnTo>
                      <a:lnTo>
                        <a:pt x="447" y="1085"/>
                      </a:lnTo>
                      <a:lnTo>
                        <a:pt x="483" y="1215"/>
                      </a:lnTo>
                      <a:lnTo>
                        <a:pt x="504" y="1313"/>
                      </a:lnTo>
                      <a:lnTo>
                        <a:pt x="510" y="1398"/>
                      </a:lnTo>
                      <a:lnTo>
                        <a:pt x="417" y="1268"/>
                      </a:lnTo>
                      <a:lnTo>
                        <a:pt x="327" y="1191"/>
                      </a:lnTo>
                      <a:lnTo>
                        <a:pt x="275" y="1150"/>
                      </a:lnTo>
                      <a:lnTo>
                        <a:pt x="212" y="1121"/>
                      </a:lnTo>
                      <a:lnTo>
                        <a:pt x="143" y="1125"/>
                      </a:lnTo>
                      <a:lnTo>
                        <a:pt x="71" y="1182"/>
                      </a:lnTo>
                      <a:lnTo>
                        <a:pt x="6" y="1288"/>
                      </a:lnTo>
                      <a:lnTo>
                        <a:pt x="0" y="1199"/>
                      </a:lnTo>
                      <a:lnTo>
                        <a:pt x="36" y="1097"/>
                      </a:lnTo>
                      <a:lnTo>
                        <a:pt x="84" y="973"/>
                      </a:lnTo>
                      <a:lnTo>
                        <a:pt x="105" y="888"/>
                      </a:lnTo>
                      <a:lnTo>
                        <a:pt x="108" y="798"/>
                      </a:lnTo>
                      <a:lnTo>
                        <a:pt x="96" y="729"/>
                      </a:lnTo>
                      <a:lnTo>
                        <a:pt x="68" y="676"/>
                      </a:lnTo>
                      <a:lnTo>
                        <a:pt x="47" y="591"/>
                      </a:lnTo>
                      <a:lnTo>
                        <a:pt x="41" y="530"/>
                      </a:lnTo>
                      <a:lnTo>
                        <a:pt x="26" y="456"/>
                      </a:lnTo>
                      <a:lnTo>
                        <a:pt x="23" y="367"/>
                      </a:lnTo>
                      <a:lnTo>
                        <a:pt x="35" y="300"/>
                      </a:lnTo>
                      <a:lnTo>
                        <a:pt x="57" y="241"/>
                      </a:lnTo>
                      <a:lnTo>
                        <a:pt x="80" y="162"/>
                      </a:lnTo>
                      <a:lnTo>
                        <a:pt x="123" y="94"/>
                      </a:lnTo>
                      <a:lnTo>
                        <a:pt x="170" y="52"/>
                      </a:lnTo>
                      <a:lnTo>
                        <a:pt x="239" y="25"/>
                      </a:lnTo>
                      <a:lnTo>
                        <a:pt x="314" y="3"/>
                      </a:lnTo>
                      <a:lnTo>
                        <a:pt x="438" y="0"/>
                      </a:lnTo>
                      <a:lnTo>
                        <a:pt x="503" y="11"/>
                      </a:lnTo>
                      <a:lnTo>
                        <a:pt x="569" y="37"/>
                      </a:lnTo>
                      <a:lnTo>
                        <a:pt x="631" y="68"/>
                      </a:lnTo>
                      <a:lnTo>
                        <a:pt x="671" y="114"/>
                      </a:lnTo>
                      <a:lnTo>
                        <a:pt x="718" y="174"/>
                      </a:lnTo>
                      <a:lnTo>
                        <a:pt x="739" y="264"/>
                      </a:lnTo>
                      <a:lnTo>
                        <a:pt x="742" y="340"/>
                      </a:lnTo>
                      <a:lnTo>
                        <a:pt x="724" y="403"/>
                      </a:lnTo>
                      <a:lnTo>
                        <a:pt x="676" y="340"/>
                      </a:lnTo>
                      <a:lnTo>
                        <a:pt x="613" y="304"/>
                      </a:lnTo>
                      <a:lnTo>
                        <a:pt x="530" y="288"/>
                      </a:lnTo>
                      <a:lnTo>
                        <a:pt x="551" y="403"/>
                      </a:lnTo>
                      <a:lnTo>
                        <a:pt x="458" y="363"/>
                      </a:lnTo>
                      <a:lnTo>
                        <a:pt x="485" y="452"/>
                      </a:lnTo>
                      <a:lnTo>
                        <a:pt x="419" y="448"/>
                      </a:lnTo>
                      <a:lnTo>
                        <a:pt x="407" y="5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130407" name="Group 359"/>
                <p:cNvGrpSpPr>
                  <a:grpSpLocks/>
                </p:cNvGrpSpPr>
                <p:nvPr/>
              </p:nvGrpSpPr>
              <p:grpSpPr bwMode="auto">
                <a:xfrm>
                  <a:off x="2118" y="3270"/>
                  <a:ext cx="284" cy="487"/>
                  <a:chOff x="2118" y="3270"/>
                  <a:chExt cx="284" cy="487"/>
                </a:xfrm>
              </p:grpSpPr>
              <p:sp>
                <p:nvSpPr>
                  <p:cNvPr id="130408" name="Freeform 360"/>
                  <p:cNvSpPr>
                    <a:spLocks/>
                  </p:cNvSpPr>
                  <p:nvPr/>
                </p:nvSpPr>
                <p:spPr bwMode="auto">
                  <a:xfrm>
                    <a:off x="2118" y="3270"/>
                    <a:ext cx="284" cy="487"/>
                  </a:xfrm>
                  <a:custGeom>
                    <a:avLst/>
                    <a:gdLst>
                      <a:gd name="T0" fmla="*/ 316 w 570"/>
                      <a:gd name="T1" fmla="*/ 212 h 1463"/>
                      <a:gd name="T2" fmla="*/ 213 w 570"/>
                      <a:gd name="T3" fmla="*/ 197 h 1463"/>
                      <a:gd name="T4" fmla="*/ 149 w 570"/>
                      <a:gd name="T5" fmla="*/ 165 h 1463"/>
                      <a:gd name="T6" fmla="*/ 128 w 570"/>
                      <a:gd name="T7" fmla="*/ 110 h 1463"/>
                      <a:gd name="T8" fmla="*/ 128 w 570"/>
                      <a:gd name="T9" fmla="*/ 62 h 1463"/>
                      <a:gd name="T10" fmla="*/ 112 w 570"/>
                      <a:gd name="T11" fmla="*/ 23 h 1463"/>
                      <a:gd name="T12" fmla="*/ 54 w 570"/>
                      <a:gd name="T13" fmla="*/ 0 h 1463"/>
                      <a:gd name="T14" fmla="*/ 0 w 570"/>
                      <a:gd name="T15" fmla="*/ 7 h 1463"/>
                      <a:gd name="T16" fmla="*/ 66 w 570"/>
                      <a:gd name="T17" fmla="*/ 1138 h 1463"/>
                      <a:gd name="T18" fmla="*/ 112 w 570"/>
                      <a:gd name="T19" fmla="*/ 1242 h 1463"/>
                      <a:gd name="T20" fmla="*/ 170 w 570"/>
                      <a:gd name="T21" fmla="*/ 1345 h 1463"/>
                      <a:gd name="T22" fmla="*/ 254 w 570"/>
                      <a:gd name="T23" fmla="*/ 1423 h 1463"/>
                      <a:gd name="T24" fmla="*/ 349 w 570"/>
                      <a:gd name="T25" fmla="*/ 1448 h 1463"/>
                      <a:gd name="T26" fmla="*/ 478 w 570"/>
                      <a:gd name="T27" fmla="*/ 1463 h 1463"/>
                      <a:gd name="T28" fmla="*/ 553 w 570"/>
                      <a:gd name="T29" fmla="*/ 1440 h 1463"/>
                      <a:gd name="T30" fmla="*/ 570 w 570"/>
                      <a:gd name="T31" fmla="*/ 1361 h 1463"/>
                      <a:gd name="T32" fmla="*/ 561 w 570"/>
                      <a:gd name="T33" fmla="*/ 1258 h 1463"/>
                      <a:gd name="T34" fmla="*/ 507 w 570"/>
                      <a:gd name="T35" fmla="*/ 940 h 1463"/>
                      <a:gd name="T36" fmla="*/ 461 w 570"/>
                      <a:gd name="T37" fmla="*/ 624 h 1463"/>
                      <a:gd name="T38" fmla="*/ 441 w 570"/>
                      <a:gd name="T39" fmla="*/ 387 h 1463"/>
                      <a:gd name="T40" fmla="*/ 441 w 570"/>
                      <a:gd name="T41" fmla="*/ 323 h 1463"/>
                      <a:gd name="T42" fmla="*/ 411 w 570"/>
                      <a:gd name="T43" fmla="*/ 236 h 1463"/>
                      <a:gd name="T44" fmla="*/ 378 w 570"/>
                      <a:gd name="T45" fmla="*/ 212 h 1463"/>
                      <a:gd name="T46" fmla="*/ 316 w 570"/>
                      <a:gd name="T47" fmla="*/ 212 h 14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0" h="1463">
                        <a:moveTo>
                          <a:pt x="316" y="212"/>
                        </a:moveTo>
                        <a:lnTo>
                          <a:pt x="213" y="197"/>
                        </a:lnTo>
                        <a:lnTo>
                          <a:pt x="149" y="165"/>
                        </a:lnTo>
                        <a:lnTo>
                          <a:pt x="128" y="110"/>
                        </a:lnTo>
                        <a:lnTo>
                          <a:pt x="128" y="62"/>
                        </a:lnTo>
                        <a:lnTo>
                          <a:pt x="112" y="23"/>
                        </a:lnTo>
                        <a:lnTo>
                          <a:pt x="54" y="0"/>
                        </a:lnTo>
                        <a:lnTo>
                          <a:pt x="0" y="7"/>
                        </a:lnTo>
                        <a:lnTo>
                          <a:pt x="66" y="1138"/>
                        </a:lnTo>
                        <a:lnTo>
                          <a:pt x="112" y="1242"/>
                        </a:lnTo>
                        <a:lnTo>
                          <a:pt x="170" y="1345"/>
                        </a:lnTo>
                        <a:lnTo>
                          <a:pt x="254" y="1423"/>
                        </a:lnTo>
                        <a:lnTo>
                          <a:pt x="349" y="1448"/>
                        </a:lnTo>
                        <a:lnTo>
                          <a:pt x="478" y="1463"/>
                        </a:lnTo>
                        <a:lnTo>
                          <a:pt x="553" y="1440"/>
                        </a:lnTo>
                        <a:lnTo>
                          <a:pt x="570" y="1361"/>
                        </a:lnTo>
                        <a:lnTo>
                          <a:pt x="561" y="1258"/>
                        </a:lnTo>
                        <a:lnTo>
                          <a:pt x="507" y="940"/>
                        </a:lnTo>
                        <a:lnTo>
                          <a:pt x="461" y="624"/>
                        </a:lnTo>
                        <a:lnTo>
                          <a:pt x="441" y="387"/>
                        </a:lnTo>
                        <a:lnTo>
                          <a:pt x="441" y="323"/>
                        </a:lnTo>
                        <a:lnTo>
                          <a:pt x="411" y="236"/>
                        </a:lnTo>
                        <a:lnTo>
                          <a:pt x="378" y="212"/>
                        </a:lnTo>
                        <a:lnTo>
                          <a:pt x="316" y="212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404040"/>
                      </a:gs>
                      <a:gs pos="100000">
                        <a:srgbClr val="404040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409" name="Freeform 361"/>
                  <p:cNvSpPr>
                    <a:spLocks/>
                  </p:cNvSpPr>
                  <p:nvPr/>
                </p:nvSpPr>
                <p:spPr bwMode="auto">
                  <a:xfrm>
                    <a:off x="2124" y="3293"/>
                    <a:ext cx="244" cy="448"/>
                  </a:xfrm>
                  <a:custGeom>
                    <a:avLst/>
                    <a:gdLst>
                      <a:gd name="T0" fmla="*/ 319 w 489"/>
                      <a:gd name="T1" fmla="*/ 269 h 1343"/>
                      <a:gd name="T2" fmla="*/ 229 w 489"/>
                      <a:gd name="T3" fmla="*/ 261 h 1343"/>
                      <a:gd name="T4" fmla="*/ 132 w 489"/>
                      <a:gd name="T5" fmla="*/ 230 h 1343"/>
                      <a:gd name="T6" fmla="*/ 75 w 489"/>
                      <a:gd name="T7" fmla="*/ 174 h 1343"/>
                      <a:gd name="T8" fmla="*/ 42 w 489"/>
                      <a:gd name="T9" fmla="*/ 127 h 1343"/>
                      <a:gd name="T10" fmla="*/ 0 w 489"/>
                      <a:gd name="T11" fmla="*/ 0 h 1343"/>
                      <a:gd name="T12" fmla="*/ 62 w 489"/>
                      <a:gd name="T13" fmla="*/ 1035 h 1343"/>
                      <a:gd name="T14" fmla="*/ 104 w 489"/>
                      <a:gd name="T15" fmla="*/ 1130 h 1343"/>
                      <a:gd name="T16" fmla="*/ 149 w 489"/>
                      <a:gd name="T17" fmla="*/ 1216 h 1343"/>
                      <a:gd name="T18" fmla="*/ 208 w 489"/>
                      <a:gd name="T19" fmla="*/ 1280 h 1343"/>
                      <a:gd name="T20" fmla="*/ 258 w 489"/>
                      <a:gd name="T21" fmla="*/ 1311 h 1343"/>
                      <a:gd name="T22" fmla="*/ 319 w 489"/>
                      <a:gd name="T23" fmla="*/ 1328 h 1343"/>
                      <a:gd name="T24" fmla="*/ 377 w 489"/>
                      <a:gd name="T25" fmla="*/ 1343 h 1343"/>
                      <a:gd name="T26" fmla="*/ 443 w 489"/>
                      <a:gd name="T27" fmla="*/ 1343 h 1343"/>
                      <a:gd name="T28" fmla="*/ 472 w 489"/>
                      <a:gd name="T29" fmla="*/ 1328 h 1343"/>
                      <a:gd name="T30" fmla="*/ 489 w 489"/>
                      <a:gd name="T31" fmla="*/ 1280 h 1343"/>
                      <a:gd name="T32" fmla="*/ 481 w 489"/>
                      <a:gd name="T33" fmla="*/ 1200 h 1343"/>
                      <a:gd name="T34" fmla="*/ 439 w 489"/>
                      <a:gd name="T35" fmla="*/ 1018 h 1343"/>
                      <a:gd name="T36" fmla="*/ 368 w 489"/>
                      <a:gd name="T37" fmla="*/ 402 h 1343"/>
                      <a:gd name="T38" fmla="*/ 357 w 489"/>
                      <a:gd name="T39" fmla="*/ 317 h 1343"/>
                      <a:gd name="T40" fmla="*/ 319 w 489"/>
                      <a:gd name="T41" fmla="*/ 269 h 13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489" h="1343">
                        <a:moveTo>
                          <a:pt x="319" y="269"/>
                        </a:moveTo>
                        <a:lnTo>
                          <a:pt x="229" y="261"/>
                        </a:lnTo>
                        <a:lnTo>
                          <a:pt x="132" y="230"/>
                        </a:lnTo>
                        <a:lnTo>
                          <a:pt x="75" y="174"/>
                        </a:lnTo>
                        <a:lnTo>
                          <a:pt x="42" y="127"/>
                        </a:lnTo>
                        <a:lnTo>
                          <a:pt x="0" y="0"/>
                        </a:lnTo>
                        <a:lnTo>
                          <a:pt x="62" y="1035"/>
                        </a:lnTo>
                        <a:lnTo>
                          <a:pt x="104" y="1130"/>
                        </a:lnTo>
                        <a:lnTo>
                          <a:pt x="149" y="1216"/>
                        </a:lnTo>
                        <a:lnTo>
                          <a:pt x="208" y="1280"/>
                        </a:lnTo>
                        <a:lnTo>
                          <a:pt x="258" y="1311"/>
                        </a:lnTo>
                        <a:lnTo>
                          <a:pt x="319" y="1328"/>
                        </a:lnTo>
                        <a:lnTo>
                          <a:pt x="377" y="1343"/>
                        </a:lnTo>
                        <a:lnTo>
                          <a:pt x="443" y="1343"/>
                        </a:lnTo>
                        <a:lnTo>
                          <a:pt x="472" y="1328"/>
                        </a:lnTo>
                        <a:lnTo>
                          <a:pt x="489" y="1280"/>
                        </a:lnTo>
                        <a:lnTo>
                          <a:pt x="481" y="1200"/>
                        </a:lnTo>
                        <a:lnTo>
                          <a:pt x="439" y="1018"/>
                        </a:lnTo>
                        <a:lnTo>
                          <a:pt x="368" y="402"/>
                        </a:lnTo>
                        <a:lnTo>
                          <a:pt x="357" y="317"/>
                        </a:lnTo>
                        <a:lnTo>
                          <a:pt x="319" y="269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606060"/>
                      </a:gs>
                      <a:gs pos="100000">
                        <a:srgbClr val="606060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</p:spTree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  <a:latin typeface="Arial" panose="020B0604020202020204" pitchFamily="34" charset="0"/>
              </a:rPr>
              <a:t>事件的概率</a:t>
            </a:r>
            <a:br>
              <a:rPr lang="zh-CN" altLang="en-US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probability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12083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39750" y="1773238"/>
            <a:ext cx="8210550" cy="4267200"/>
          </a:xfrm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事件</a:t>
            </a:r>
            <a:r>
              <a:rPr lang="en-US" altLang="zh-CN" i="1">
                <a:solidFill>
                  <a:schemeClr val="tx1"/>
                </a:solidFill>
              </a:rPr>
              <a:t>A</a:t>
            </a:r>
            <a:r>
              <a:rPr lang="zh-CN" altLang="en-US">
                <a:solidFill>
                  <a:schemeClr val="tx1"/>
                </a:solidFill>
              </a:rPr>
              <a:t>的概率是对事件</a:t>
            </a:r>
            <a:r>
              <a:rPr lang="en-US" altLang="zh-CN" i="1">
                <a:solidFill>
                  <a:schemeClr val="tx1"/>
                </a:solidFill>
              </a:rPr>
              <a:t>A</a:t>
            </a:r>
            <a:r>
              <a:rPr lang="zh-CN" altLang="en-US">
                <a:solidFill>
                  <a:schemeClr val="tx1"/>
                </a:solidFill>
              </a:rPr>
              <a:t>在试验中出现的可能性大小的一种度量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表示事件</a:t>
            </a:r>
            <a:r>
              <a:rPr lang="en-US" altLang="zh-CN" i="1">
                <a:solidFill>
                  <a:schemeClr val="tx1"/>
                </a:solidFill>
              </a:rPr>
              <a:t>A</a:t>
            </a:r>
            <a:r>
              <a:rPr lang="zh-CN" altLang="en-US">
                <a:solidFill>
                  <a:schemeClr val="tx1"/>
                </a:solidFill>
              </a:rPr>
              <a:t>出现可能性大小的数值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事件</a:t>
            </a:r>
            <a:r>
              <a:rPr lang="en-US" altLang="zh-CN" i="1">
                <a:solidFill>
                  <a:schemeClr val="tx1"/>
                </a:solidFill>
              </a:rPr>
              <a:t>A</a:t>
            </a:r>
            <a:r>
              <a:rPr lang="zh-CN" altLang="en-US">
                <a:solidFill>
                  <a:schemeClr val="tx1"/>
                </a:solidFill>
              </a:rPr>
              <a:t>的概率表示为</a:t>
            </a:r>
            <a:r>
              <a:rPr lang="en-US" altLang="zh-CN" i="1">
                <a:solidFill>
                  <a:schemeClr val="tx1"/>
                </a:solidFill>
              </a:rPr>
              <a:t>P</a:t>
            </a:r>
            <a:r>
              <a:rPr lang="en-US" altLang="zh-CN">
                <a:solidFill>
                  <a:schemeClr val="tx1"/>
                </a:solidFill>
              </a:rPr>
              <a:t>(</a:t>
            </a:r>
            <a:r>
              <a:rPr lang="en-US" altLang="zh-CN" i="1">
                <a:solidFill>
                  <a:schemeClr val="tx1"/>
                </a:solidFill>
              </a:rPr>
              <a:t>A</a:t>
            </a:r>
            <a:r>
              <a:rPr lang="en-US" altLang="zh-CN">
                <a:solidFill>
                  <a:schemeClr val="tx1"/>
                </a:solidFill>
              </a:rPr>
              <a:t>)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概率的定义有：古典定义、统计定义和主观概率定义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08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08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08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08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08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08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08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08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6" grpId="0" build="p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91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概率的古典定义</a:t>
            </a:r>
          </a:p>
        </p:txBody>
      </p:sp>
      <p:sp>
        <p:nvSpPr>
          <p:cNvPr id="422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1700213"/>
            <a:ext cx="8210550" cy="4267200"/>
          </a:xfrm>
        </p:spPr>
        <p:txBody>
          <a:bodyPr/>
          <a:lstStyle/>
          <a:p>
            <a:pPr marL="609600" indent="-609600" algn="just"/>
            <a:r>
              <a:rPr lang="en-US" altLang="zh-CN" sz="2800">
                <a:solidFill>
                  <a:schemeClr val="tx2"/>
                </a:solidFill>
                <a:latin typeface="Times New Roman" panose="02020603050405020304" pitchFamily="18" charset="0"/>
                <a:sym typeface="Wingdings 3" panose="05040102010807070707" pitchFamily="18" charset="2"/>
              </a:rPr>
              <a:t> 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如果某一随机试验的结果有限，而且各个结果在每次试验中出现的可能性相同，则事件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发生的概率为该事件所包含的基本事件个数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m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与样本空间中所包含的基本事件个数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的比值，记为</a:t>
            </a:r>
          </a:p>
        </p:txBody>
      </p:sp>
      <p:graphicFrame>
        <p:nvGraphicFramePr>
          <p:cNvPr id="422917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1600200" y="4149725"/>
          <a:ext cx="6251575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922" name="Equation" r:id="rId4" imgW="2679480" imgH="838080" progId="Equation.3">
                  <p:embed/>
                </p:oleObj>
              </mc:Choice>
              <mc:Fallback>
                <p:oleObj name="Equation" r:id="rId4" imgW="2679480" imgH="83808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4149725"/>
                        <a:ext cx="6251575" cy="1981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96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概率的统计定义</a:t>
            </a:r>
          </a:p>
        </p:txBody>
      </p:sp>
      <p:sp>
        <p:nvSpPr>
          <p:cNvPr id="424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1773238"/>
            <a:ext cx="8210550" cy="4267200"/>
          </a:xfrm>
        </p:spPr>
        <p:txBody>
          <a:bodyPr/>
          <a:lstStyle/>
          <a:p>
            <a:pPr marL="609600" indent="-609600" algn="just"/>
            <a:r>
              <a:rPr lang="en-US" altLang="zh-CN" sz="2800">
                <a:solidFill>
                  <a:schemeClr val="tx2"/>
                </a:solidFill>
                <a:latin typeface="Times New Roman" panose="02020603050405020304" pitchFamily="18" charset="0"/>
                <a:sym typeface="Wingdings 3" panose="05040102010807070707" pitchFamily="18" charset="2"/>
              </a:rPr>
              <a:t>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在相同条件下进行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n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次随机试验，事件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出现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m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次，则比值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/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n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称为事件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发生的频率。随着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n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的增大，该频率围绕某一常数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P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上下摆动，且波动的幅度逐渐减小，取向于稳定，这个频率的稳定值即为事件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的概率，记为</a:t>
            </a:r>
          </a:p>
        </p:txBody>
      </p:sp>
      <p:graphicFrame>
        <p:nvGraphicFramePr>
          <p:cNvPr id="424964" name="Object 4">
            <a:hlinkClick r:id="" action="ppaction://ole?verb=0"/>
          </p:cNvPr>
          <p:cNvGraphicFramePr>
            <a:graphicFrameLocks/>
          </p:cNvGraphicFramePr>
          <p:nvPr/>
        </p:nvGraphicFramePr>
        <p:xfrm>
          <a:off x="3348038" y="4365625"/>
          <a:ext cx="2514600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969" name="Equation" r:id="rId4" imgW="914400" imgH="393480" progId="Equation.3">
                  <p:embed/>
                </p:oleObj>
              </mc:Choice>
              <mc:Fallback>
                <p:oleObj name="Equation" r:id="rId4" imgW="914400" imgH="393480" progId="Equation.3">
                  <p:embed/>
                  <p:pic>
                    <p:nvPicPr>
                      <p:cNvPr id="0" name="Object 4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8038" y="4365625"/>
                        <a:ext cx="2514600" cy="1066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42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概率的统计定义</a:t>
            </a: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例题分析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 </a:t>
            </a:r>
          </a:p>
        </p:txBody>
      </p:sp>
      <p:sp>
        <p:nvSpPr>
          <p:cNvPr id="615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700213"/>
            <a:ext cx="8153400" cy="4343400"/>
          </a:xfrm>
        </p:spPr>
        <p:txBody>
          <a:bodyPr/>
          <a:lstStyle/>
          <a:p>
            <a:pPr marL="609600" indent="-609600" algn="just"/>
            <a:r>
              <a:rPr lang="en-US" altLang="zh-CN" sz="2600" b="1">
                <a:solidFill>
                  <a:srgbClr val="FFFFB9"/>
                </a:solidFill>
                <a:sym typeface="Wingdings 3" panose="05040102010807070707" pitchFamily="18" charset="2"/>
              </a:rPr>
              <a:t>【</a:t>
            </a:r>
            <a:r>
              <a:rPr lang="zh-CN" altLang="en-US" sz="2600" b="1">
                <a:solidFill>
                  <a:srgbClr val="FFFFB9"/>
                </a:solidFill>
                <a:sym typeface="Wingdings 3" panose="05040102010807070707" pitchFamily="18" charset="2"/>
              </a:rPr>
              <a:t>例</a:t>
            </a:r>
            <a:r>
              <a:rPr lang="en-US" altLang="zh-CN" sz="2600" b="1">
                <a:solidFill>
                  <a:srgbClr val="FFFFB9"/>
                </a:solidFill>
                <a:sym typeface="Wingdings 3" panose="05040102010807070707" pitchFamily="18" charset="2"/>
              </a:rPr>
              <a:t>】</a:t>
            </a:r>
            <a:r>
              <a:rPr lang="zh-CN" altLang="en-US" sz="2600" b="1">
                <a:solidFill>
                  <a:srgbClr val="FFFFB9"/>
                </a:solidFill>
                <a:sym typeface="Wingdings 3" panose="05040102010807070707" pitchFamily="18" charset="2"/>
              </a:rPr>
              <a:t>：</a:t>
            </a:r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某工厂为节约用电，规定每天的用电量指标</a:t>
            </a:r>
          </a:p>
          <a:p>
            <a:pPr marL="609600" indent="-609600" algn="just"/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为</a:t>
            </a:r>
            <a:r>
              <a:rPr lang="en-US" altLang="zh-CN" sz="2600">
                <a:solidFill>
                  <a:schemeClr val="tx1"/>
                </a:solidFill>
                <a:sym typeface="Wingdings 3" panose="05040102010807070707" pitchFamily="18" charset="2"/>
              </a:rPr>
              <a:t>1000</a:t>
            </a:r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度。按照上个月的用电记录，</a:t>
            </a:r>
            <a:r>
              <a:rPr lang="en-US" altLang="zh-CN" sz="2600">
                <a:solidFill>
                  <a:schemeClr val="tx1"/>
                </a:solidFill>
                <a:sym typeface="Wingdings 3" panose="05040102010807070707" pitchFamily="18" charset="2"/>
              </a:rPr>
              <a:t>30</a:t>
            </a:r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天中有</a:t>
            </a:r>
            <a:r>
              <a:rPr lang="en-US" altLang="zh-CN" sz="2600">
                <a:solidFill>
                  <a:schemeClr val="tx1"/>
                </a:solidFill>
                <a:sym typeface="Wingdings 3" panose="05040102010807070707" pitchFamily="18" charset="2"/>
              </a:rPr>
              <a:t>12</a:t>
            </a:r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天的</a:t>
            </a:r>
          </a:p>
          <a:p>
            <a:pPr marL="609600" indent="-609600" algn="just"/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用电量超过规定指标，若第二个月仍没有具体的节电</a:t>
            </a:r>
          </a:p>
          <a:p>
            <a:pPr marL="609600" indent="-609600" algn="just"/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措施，试问该厂第一天用电量超过指标的概率。</a:t>
            </a:r>
          </a:p>
          <a:p>
            <a:pPr marL="609600" indent="-609600" algn="just"/>
            <a:r>
              <a:rPr lang="zh-CN" altLang="en-US" sz="2600" b="1">
                <a:solidFill>
                  <a:srgbClr val="FFFFB9"/>
                </a:solidFill>
                <a:sym typeface="Wingdings 3" panose="05040102010807070707" pitchFamily="18" charset="2"/>
              </a:rPr>
              <a:t>     解：</a:t>
            </a:r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上个月</a:t>
            </a:r>
            <a:r>
              <a:rPr lang="en-US" altLang="zh-CN" sz="2600">
                <a:solidFill>
                  <a:schemeClr val="tx1"/>
                </a:solidFill>
                <a:sym typeface="Wingdings 3" panose="05040102010807070707" pitchFamily="18" charset="2"/>
              </a:rPr>
              <a:t>30</a:t>
            </a:r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天的记录可以看作是重复进行了</a:t>
            </a:r>
            <a:r>
              <a:rPr lang="en-US" altLang="zh-CN" sz="2600">
                <a:solidFill>
                  <a:schemeClr val="tx1"/>
                </a:solidFill>
                <a:sym typeface="Wingdings 3" panose="05040102010807070707" pitchFamily="18" charset="2"/>
              </a:rPr>
              <a:t>30</a:t>
            </a:r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次</a:t>
            </a:r>
          </a:p>
          <a:p>
            <a:pPr marL="609600" indent="-609600" algn="just"/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试验，试验</a:t>
            </a:r>
            <a:r>
              <a:rPr lang="en-US" altLang="zh-CN" sz="2600" i="1">
                <a:solidFill>
                  <a:schemeClr val="tx1"/>
                </a:solidFill>
                <a:sym typeface="Wingdings 3" panose="05040102010807070707" pitchFamily="18" charset="2"/>
              </a:rPr>
              <a:t>A</a:t>
            </a:r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表示用电超过指标出现了</a:t>
            </a:r>
            <a:r>
              <a:rPr lang="en-US" altLang="zh-CN" sz="2600">
                <a:solidFill>
                  <a:schemeClr val="tx1"/>
                </a:solidFill>
                <a:sym typeface="Wingdings 3" panose="05040102010807070707" pitchFamily="18" charset="2"/>
              </a:rPr>
              <a:t>12</a:t>
            </a:r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次。根据概</a:t>
            </a:r>
          </a:p>
          <a:p>
            <a:pPr marL="609600" indent="-609600" algn="just"/>
            <a:r>
              <a:rPr lang="zh-CN" altLang="en-US" sz="2600">
                <a:solidFill>
                  <a:schemeClr val="tx1"/>
                </a:solidFill>
                <a:sym typeface="Wingdings 3" panose="05040102010807070707" pitchFamily="18" charset="2"/>
              </a:rPr>
              <a:t>率的统计定义有</a:t>
            </a:r>
            <a:endParaRPr lang="zh-CN" altLang="en-US" sz="2600">
              <a:solidFill>
                <a:schemeClr val="tx1"/>
              </a:solidFill>
            </a:endParaRPr>
          </a:p>
        </p:txBody>
      </p:sp>
      <p:graphicFrame>
        <p:nvGraphicFramePr>
          <p:cNvPr id="615428" name="Object 4">
            <a:hlinkClick r:id="" action="ppaction://ole?verb=0"/>
          </p:cNvPr>
          <p:cNvGraphicFramePr>
            <a:graphicFrameLocks/>
          </p:cNvGraphicFramePr>
          <p:nvPr/>
        </p:nvGraphicFramePr>
        <p:xfrm>
          <a:off x="1981200" y="5157788"/>
          <a:ext cx="56388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33" name="Equation" r:id="rId4" imgW="2450880" imgH="419040" progId="Equation.3">
                  <p:embed/>
                </p:oleObj>
              </mc:Choice>
              <mc:Fallback>
                <p:oleObj name="Equation" r:id="rId4" imgW="2450880" imgH="419040" progId="Equation.3">
                  <p:embed/>
                  <p:pic>
                    <p:nvPicPr>
                      <p:cNvPr id="0" name="Object 4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5157788"/>
                        <a:ext cx="56388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主观概率定义</a:t>
            </a:r>
          </a:p>
        </p:txBody>
      </p:sp>
      <p:sp>
        <p:nvSpPr>
          <p:cNvPr id="427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700213"/>
            <a:ext cx="8153400" cy="4267200"/>
          </a:xfrm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对一些无法重复的试验，确定其结果的概率只能根据以往的经验人为确定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概率是一个决策者对某事件是否发生，根据个人掌握的信息对该事件发生可能性的判断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例如，我认为</a:t>
            </a:r>
            <a:r>
              <a:rPr lang="en-US" altLang="zh-CN" sz="3000">
                <a:solidFill>
                  <a:schemeClr val="tx1"/>
                </a:solidFill>
              </a:rPr>
              <a:t>2003</a:t>
            </a:r>
            <a:r>
              <a:rPr lang="zh-CN" altLang="en-US" sz="3000">
                <a:solidFill>
                  <a:schemeClr val="tx1"/>
                </a:solidFill>
              </a:rPr>
              <a:t>年的中国股市是一个盘整年</a:t>
            </a:r>
          </a:p>
          <a:p>
            <a:pPr marL="609600" indent="-609600" algn="just">
              <a:buFontTx/>
              <a:buAutoNum type="arabicPeriod"/>
            </a:pPr>
            <a:endParaRPr lang="en-US" altLang="zh-CN" sz="300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7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27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0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270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270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27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27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7011" grpId="0" build="p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28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  <a:latin typeface="Arial" panose="020B0604020202020204" pitchFamily="34" charset="0"/>
              </a:rPr>
              <a:t>概率计算的例子</a:t>
            </a:r>
            <a:r>
              <a:rPr lang="zh-CN" altLang="en-US" dirty="0">
                <a:latin typeface="Arial" panose="020B0604020202020204" pitchFamily="34" charset="0"/>
              </a:rPr>
              <a:t/>
            </a:r>
            <a:br>
              <a:rPr lang="zh-CN" altLang="en-US" dirty="0">
                <a:latin typeface="Arial" panose="020B0604020202020204" pitchFamily="34" charset="0"/>
              </a:rPr>
            </a:br>
            <a:r>
              <a:rPr lang="en-US" altLang="zh-CN" sz="3600" dirty="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 dirty="0">
                <a:solidFill>
                  <a:schemeClr val="hlink"/>
                </a:solidFill>
                <a:latin typeface="Arial" panose="020B0604020202020204" pitchFamily="34" charset="0"/>
              </a:rPr>
              <a:t>例题分析</a:t>
            </a:r>
            <a:r>
              <a:rPr lang="en-US" altLang="zh-CN" sz="3600" dirty="0">
                <a:solidFill>
                  <a:schemeClr val="hlink"/>
                </a:solidFill>
                <a:latin typeface="Arial" panose="020B0604020202020204" pitchFamily="34" charset="0"/>
              </a:rPr>
              <a:t>) </a:t>
            </a:r>
          </a:p>
        </p:txBody>
      </p:sp>
      <p:sp>
        <p:nvSpPr>
          <p:cNvPr id="609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676400"/>
            <a:ext cx="8153400" cy="1828800"/>
          </a:xfrm>
        </p:spPr>
        <p:txBody>
          <a:bodyPr/>
          <a:lstStyle/>
          <a:p>
            <a:pPr marL="609600" indent="-609600" algn="just">
              <a:lnSpc>
                <a:spcPct val="90000"/>
              </a:lnSpc>
            </a:pPr>
            <a:r>
              <a:rPr lang="en-US" altLang="zh-CN" sz="2400" b="1" dirty="0">
                <a:solidFill>
                  <a:srgbClr val="FFFFB9"/>
                </a:solidFill>
                <a:sym typeface="Wingdings 3" panose="05040102010807070707" pitchFamily="18" charset="2"/>
              </a:rPr>
              <a:t>【</a:t>
            </a:r>
            <a:r>
              <a:rPr lang="zh-CN" altLang="en-US" sz="2400" b="1" dirty="0">
                <a:solidFill>
                  <a:srgbClr val="FFFFB9"/>
                </a:solidFill>
                <a:sym typeface="Wingdings 3" panose="05040102010807070707" pitchFamily="18" charset="2"/>
              </a:rPr>
              <a:t>例</a:t>
            </a:r>
            <a:r>
              <a:rPr lang="en-US" altLang="zh-CN" sz="2400" b="1" dirty="0">
                <a:solidFill>
                  <a:srgbClr val="FFFFB9"/>
                </a:solidFill>
                <a:sym typeface="Wingdings 3" panose="05040102010807070707" pitchFamily="18" charset="2"/>
              </a:rPr>
              <a:t>】</a:t>
            </a:r>
            <a:r>
              <a:rPr lang="zh-CN" altLang="en-US" sz="2600" dirty="0" smtClean="0">
                <a:solidFill>
                  <a:schemeClr val="tx1"/>
                </a:solidFill>
              </a:rPr>
              <a:t>某</a:t>
            </a:r>
            <a:r>
              <a:rPr lang="zh-CN" altLang="en-US" sz="2600" dirty="0">
                <a:solidFill>
                  <a:schemeClr val="tx1"/>
                </a:solidFill>
              </a:rPr>
              <a:t>电子</a:t>
            </a:r>
            <a:r>
              <a:rPr lang="zh-CN" altLang="en-US" sz="2600" dirty="0" smtClean="0">
                <a:solidFill>
                  <a:schemeClr val="tx1"/>
                </a:solidFill>
              </a:rPr>
              <a:t>公司所属</a:t>
            </a:r>
            <a:r>
              <a:rPr lang="zh-CN" altLang="en-US" sz="2600" dirty="0">
                <a:solidFill>
                  <a:schemeClr val="tx1"/>
                </a:solidFill>
              </a:rPr>
              <a:t>企业</a:t>
            </a:r>
            <a:r>
              <a:rPr lang="zh-CN" altLang="en-US" sz="2600" dirty="0" smtClean="0">
                <a:solidFill>
                  <a:schemeClr val="tx1"/>
                </a:solidFill>
              </a:rPr>
              <a:t>的</a:t>
            </a:r>
            <a:r>
              <a:rPr lang="zh-CN" altLang="en-US" sz="2600" dirty="0">
                <a:solidFill>
                  <a:schemeClr val="tx1"/>
                </a:solidFill>
              </a:rPr>
              <a:t>职工人数如下表。从</a:t>
            </a:r>
          </a:p>
          <a:p>
            <a:pPr marL="609600" indent="-609600" algn="just">
              <a:lnSpc>
                <a:spcPct val="90000"/>
              </a:lnSpc>
            </a:pPr>
            <a:r>
              <a:rPr lang="zh-CN" altLang="en-US" sz="2600" dirty="0">
                <a:solidFill>
                  <a:schemeClr val="tx1"/>
                </a:solidFill>
              </a:rPr>
              <a:t> 该公司中随机抽取</a:t>
            </a:r>
            <a:r>
              <a:rPr lang="en-US" altLang="zh-CN" sz="2600" dirty="0">
                <a:solidFill>
                  <a:schemeClr val="tx1"/>
                </a:solidFill>
              </a:rPr>
              <a:t>1</a:t>
            </a:r>
            <a:r>
              <a:rPr lang="zh-CN" altLang="en-US" sz="2600" dirty="0">
                <a:solidFill>
                  <a:schemeClr val="tx1"/>
                </a:solidFill>
              </a:rPr>
              <a:t>人，问：</a:t>
            </a:r>
          </a:p>
          <a:p>
            <a:pPr marL="609600" indent="-609600" algn="just">
              <a:lnSpc>
                <a:spcPct val="90000"/>
              </a:lnSpc>
            </a:pPr>
            <a:r>
              <a:rPr lang="zh-CN" altLang="en-US" sz="2600" dirty="0">
                <a:solidFill>
                  <a:schemeClr val="tx1"/>
                </a:solidFill>
              </a:rPr>
              <a:t>           </a:t>
            </a:r>
            <a:r>
              <a:rPr lang="en-US" altLang="zh-CN" sz="2600" dirty="0">
                <a:solidFill>
                  <a:schemeClr val="tx1"/>
                </a:solidFill>
              </a:rPr>
              <a:t>(1)</a:t>
            </a:r>
            <a:r>
              <a:rPr lang="zh-CN" altLang="en-US" sz="2600" dirty="0">
                <a:solidFill>
                  <a:schemeClr val="tx1"/>
                </a:solidFill>
              </a:rPr>
              <a:t>该职工为男性的概率</a:t>
            </a:r>
          </a:p>
          <a:p>
            <a:pPr marL="609600" indent="-609600" algn="just">
              <a:lnSpc>
                <a:spcPct val="90000"/>
              </a:lnSpc>
            </a:pPr>
            <a:r>
              <a:rPr lang="zh-CN" altLang="en-US" sz="2600" dirty="0">
                <a:solidFill>
                  <a:schemeClr val="tx1"/>
                </a:solidFill>
              </a:rPr>
              <a:t>           </a:t>
            </a:r>
            <a:r>
              <a:rPr lang="en-US" altLang="zh-CN" sz="2600" dirty="0">
                <a:solidFill>
                  <a:schemeClr val="tx1"/>
                </a:solidFill>
              </a:rPr>
              <a:t>(2)</a:t>
            </a:r>
            <a:r>
              <a:rPr lang="zh-CN" altLang="en-US" sz="2600" dirty="0">
                <a:solidFill>
                  <a:schemeClr val="tx1"/>
                </a:solidFill>
              </a:rPr>
              <a:t>该职工</a:t>
            </a:r>
            <a:r>
              <a:rPr lang="zh-CN" altLang="en-US" sz="2600" dirty="0" smtClean="0">
                <a:solidFill>
                  <a:schemeClr val="tx1"/>
                </a:solidFill>
              </a:rPr>
              <a:t>为手机公司职工</a:t>
            </a:r>
            <a:r>
              <a:rPr lang="zh-CN" altLang="en-US" sz="2600" dirty="0">
                <a:solidFill>
                  <a:schemeClr val="tx1"/>
                </a:solidFill>
              </a:rPr>
              <a:t>的概率</a:t>
            </a:r>
          </a:p>
        </p:txBody>
      </p:sp>
      <p:graphicFrame>
        <p:nvGraphicFramePr>
          <p:cNvPr id="609341" name="Group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7988316"/>
              </p:ext>
            </p:extLst>
          </p:nvPr>
        </p:nvGraphicFramePr>
        <p:xfrm>
          <a:off x="1676400" y="3581400"/>
          <a:ext cx="6343650" cy="2608580"/>
        </p:xfrm>
        <a:graphic>
          <a:graphicData uri="http://schemas.openxmlformats.org/drawingml/2006/table">
            <a:tbl>
              <a:tblPr/>
              <a:tblGrid>
                <a:gridCol w="1676400"/>
                <a:gridCol w="1676400"/>
                <a:gridCol w="1524000"/>
                <a:gridCol w="1466850"/>
              </a:tblGrid>
              <a:tr h="381000">
                <a:tc gridSpan="4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某电子公司所属企业职工人数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747B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825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工厂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B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男职工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B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女职工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B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合计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B"/>
                    </a:solidFill>
                  </a:tcPr>
                </a:tc>
              </a:tr>
              <a:tr h="12731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电脑公司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手机公司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半导体公司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C67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4400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3200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900</a:t>
                      </a:r>
                      <a:endParaRPr kumimoji="1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BFFF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1800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1600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600</a:t>
                      </a:r>
                      <a:endParaRPr kumimoji="1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BFFF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6200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4800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BFFF9"/>
                    </a:solidFill>
                  </a:tcPr>
                </a:tc>
              </a:tr>
              <a:tr h="542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合计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B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8500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B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4000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B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12500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45B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33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概率计算的例子</a:t>
            </a:r>
            <a:r>
              <a:rPr lang="zh-CN" altLang="en-US" dirty="0">
                <a:solidFill>
                  <a:schemeClr val="tx1"/>
                </a:solidFill>
              </a:rPr>
              <a:t/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sz="3600" dirty="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 dirty="0">
                <a:solidFill>
                  <a:schemeClr val="hlink"/>
                </a:solidFill>
                <a:latin typeface="Arial" panose="020B0604020202020204" pitchFamily="34" charset="0"/>
              </a:rPr>
              <a:t>例题分析</a:t>
            </a:r>
            <a:r>
              <a:rPr lang="en-US" altLang="zh-CN" sz="3600" dirty="0">
                <a:solidFill>
                  <a:schemeClr val="hlink"/>
                </a:solidFill>
                <a:latin typeface="Arial" panose="020B0604020202020204" pitchFamily="34" charset="0"/>
              </a:rPr>
              <a:t>) </a:t>
            </a:r>
          </a:p>
        </p:txBody>
      </p:sp>
      <p:sp>
        <p:nvSpPr>
          <p:cNvPr id="6113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700213"/>
            <a:ext cx="8382000" cy="1752600"/>
          </a:xfrm>
        </p:spPr>
        <p:txBody>
          <a:bodyPr/>
          <a:lstStyle/>
          <a:p>
            <a:pPr marL="609600" indent="-609600" algn="just"/>
            <a:r>
              <a:rPr lang="en-US" altLang="zh-CN" sz="2600" b="1">
                <a:solidFill>
                  <a:srgbClr val="FFFFB9"/>
                </a:solidFill>
                <a:latin typeface="Times New Roman" panose="02020603050405020304" pitchFamily="18" charset="0"/>
                <a:sym typeface="Wingdings 3" panose="05040102010807070707" pitchFamily="18" charset="2"/>
              </a:rPr>
              <a:t> </a:t>
            </a:r>
            <a:r>
              <a:rPr lang="zh-CN" altLang="en-US" sz="2600" b="1">
                <a:solidFill>
                  <a:srgbClr val="FFFFB9"/>
                </a:solidFill>
                <a:latin typeface="Times New Roman" panose="02020603050405020304" pitchFamily="18" charset="0"/>
                <a:sym typeface="Wingdings 3" panose="05040102010807070707" pitchFamily="18" charset="2"/>
              </a:rPr>
              <a:t>解</a:t>
            </a:r>
            <a:r>
              <a:rPr lang="zh-CN" altLang="en-US" sz="2600" b="1">
                <a:solidFill>
                  <a:srgbClr val="FFFFB9"/>
                </a:solidFill>
                <a:sym typeface="Wingdings 3" panose="05040102010807070707" pitchFamily="18" charset="2"/>
              </a:rPr>
              <a:t>：</a:t>
            </a:r>
            <a:r>
              <a:rPr lang="en-US" altLang="zh-CN" sz="2600">
                <a:solidFill>
                  <a:schemeClr val="tx1"/>
                </a:solidFill>
                <a:sym typeface="Wingdings" panose="05000000000000000000" pitchFamily="2" charset="2"/>
              </a:rPr>
              <a:t>(1)</a:t>
            </a:r>
            <a:r>
              <a:rPr lang="zh-CN" altLang="en-US" sz="2600">
                <a:solidFill>
                  <a:schemeClr val="tx1"/>
                </a:solidFill>
                <a:sym typeface="Wingdings" panose="05000000000000000000" pitchFamily="2" charset="2"/>
              </a:rPr>
              <a:t>用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A </a:t>
            </a:r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表示“抽中的职工为男性”这一事件；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A</a:t>
            </a:r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为全公司男职工的集合；基本空间为全公司职工的集合。则</a:t>
            </a:r>
            <a:endParaRPr lang="zh-CN" altLang="en-US" sz="26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611332" name="Object 4">
            <a:hlinkClick r:id="" action="ppaction://ole?verb=0"/>
          </p:cNvPr>
          <p:cNvGraphicFramePr>
            <a:graphicFrameLocks/>
          </p:cNvGraphicFramePr>
          <p:nvPr/>
        </p:nvGraphicFramePr>
        <p:xfrm>
          <a:off x="1828800" y="2971800"/>
          <a:ext cx="60960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1345" name="Equation" r:id="rId4" imgW="2882880" imgH="419040" progId="Equation.3">
                  <p:embed/>
                </p:oleObj>
              </mc:Choice>
              <mc:Fallback>
                <p:oleObj name="Equation" r:id="rId4" imgW="2882880" imgH="419040" progId="Equation.3">
                  <p:embed/>
                  <p:pic>
                    <p:nvPicPr>
                      <p:cNvPr id="0" name="Object 4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2971800"/>
                        <a:ext cx="60960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1334" name="Rectangle 6"/>
          <p:cNvSpPr>
            <a:spLocks noChangeArrowheads="1"/>
          </p:cNvSpPr>
          <p:nvPr/>
        </p:nvSpPr>
        <p:spPr bwMode="auto">
          <a:xfrm>
            <a:off x="762000" y="4038600"/>
            <a:ext cx="8153400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609600" indent="-609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1219200" indent="-5334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54305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09750" indent="-3810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09800" indent="-3810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667000" indent="-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124200" indent="-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581400" indent="-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038600" indent="-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20000"/>
              </a:spcBef>
            </a:pPr>
            <a:r>
              <a:rPr lang="en-US" altLang="zh-CN" sz="2600" b="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Wingdings" panose="05000000000000000000" pitchFamily="2" charset="2"/>
              </a:rPr>
              <a:t>    (2)</a:t>
            </a:r>
            <a:r>
              <a:rPr lang="en-US" altLang="zh-CN" sz="2600" b="0" dirty="0">
                <a:effectLst>
                  <a:outerShdw blurRad="38100" dist="38100" dir="2700000" algn="tl">
                    <a:srgbClr val="000000"/>
                  </a:outerShdw>
                </a:effectLst>
                <a:sym typeface="Wingdings" panose="05000000000000000000" pitchFamily="2" charset="2"/>
              </a:rPr>
              <a:t> </a:t>
            </a:r>
            <a:r>
              <a:rPr lang="zh-CN" altLang="en-US" sz="2600" b="0" dirty="0">
                <a:effectLst>
                  <a:outerShdw blurRad="38100" dist="38100" dir="2700000" algn="tl">
                    <a:srgbClr val="000000"/>
                  </a:outerShdw>
                </a:effectLst>
                <a:sym typeface="Wingdings" panose="05000000000000000000" pitchFamily="2" charset="2"/>
              </a:rPr>
              <a:t>用</a:t>
            </a:r>
            <a:r>
              <a:rPr lang="en-US" altLang="zh-CN" sz="2600" b="0" i="1" dirty="0">
                <a:effectLst>
                  <a:outerShdw blurRad="38100" dist="38100" dir="2700000" algn="tl">
                    <a:srgbClr val="000000"/>
                  </a:outerShdw>
                </a:effectLst>
                <a:sym typeface="Wingdings" panose="05000000000000000000" pitchFamily="2" charset="2"/>
              </a:rPr>
              <a:t>B </a:t>
            </a:r>
            <a:r>
              <a:rPr lang="zh-CN" altLang="en-US" sz="2600" b="0" dirty="0">
                <a:effectLst>
                  <a:outerShdw blurRad="38100" dist="38100" dir="2700000" algn="tl">
                    <a:srgbClr val="000000"/>
                  </a:outerShdw>
                </a:effectLst>
                <a:sym typeface="Wingdings" panose="05000000000000000000" pitchFamily="2" charset="2"/>
              </a:rPr>
              <a:t>表示“抽中的职工</a:t>
            </a:r>
            <a:r>
              <a:rPr lang="zh-CN" altLang="en-US" sz="2600" b="0" dirty="0" smtClean="0">
                <a:effectLst>
                  <a:outerShdw blurRad="38100" dist="38100" dir="2700000" algn="tl">
                    <a:srgbClr val="000000"/>
                  </a:outerShdw>
                </a:effectLst>
                <a:sym typeface="Wingdings" panose="05000000000000000000" pitchFamily="2" charset="2"/>
              </a:rPr>
              <a:t>为手机公司职工</a:t>
            </a:r>
            <a:r>
              <a:rPr lang="zh-CN" altLang="en-US" sz="2600" b="0" dirty="0">
                <a:effectLst>
                  <a:outerShdw blurRad="38100" dist="38100" dir="2700000" algn="tl">
                    <a:srgbClr val="000000"/>
                  </a:outerShdw>
                </a:effectLst>
                <a:sym typeface="Wingdings" panose="05000000000000000000" pitchFamily="2" charset="2"/>
              </a:rPr>
              <a:t>”；</a:t>
            </a:r>
            <a:r>
              <a:rPr lang="en-US" altLang="zh-CN" sz="2600" b="0" i="1" dirty="0">
                <a:effectLst>
                  <a:outerShdw blurRad="38100" dist="38100" dir="2700000" algn="tl">
                    <a:srgbClr val="000000"/>
                  </a:outerShdw>
                </a:effectLst>
                <a:sym typeface="Wingdings" panose="05000000000000000000" pitchFamily="2" charset="2"/>
              </a:rPr>
              <a:t>B</a:t>
            </a:r>
            <a:r>
              <a:rPr lang="zh-CN" altLang="en-US" sz="2600" b="0" dirty="0" smtClean="0">
                <a:effectLst>
                  <a:outerShdw blurRad="38100" dist="38100" dir="2700000" algn="tl">
                    <a:srgbClr val="000000"/>
                  </a:outerShdw>
                </a:effectLst>
                <a:sym typeface="Wingdings" panose="05000000000000000000" pitchFamily="2" charset="2"/>
              </a:rPr>
              <a:t>为手机公司全体</a:t>
            </a:r>
            <a:r>
              <a:rPr lang="zh-CN" altLang="en-US" sz="2600" b="0" dirty="0">
                <a:effectLst>
                  <a:outerShdw blurRad="38100" dist="38100" dir="2700000" algn="tl">
                    <a:srgbClr val="000000"/>
                  </a:outerShdw>
                </a:effectLst>
                <a:sym typeface="Wingdings" panose="05000000000000000000" pitchFamily="2" charset="2"/>
              </a:rPr>
              <a:t>职工的集合；基本空间为全体职工的集合。则</a:t>
            </a:r>
          </a:p>
        </p:txBody>
      </p:sp>
      <p:graphicFrame>
        <p:nvGraphicFramePr>
          <p:cNvPr id="611336" name="Object 8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5582738"/>
              </p:ext>
            </p:extLst>
          </p:nvPr>
        </p:nvGraphicFramePr>
        <p:xfrm>
          <a:off x="1641475" y="5373216"/>
          <a:ext cx="647065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1346" name="公式" r:id="rId6" imgW="3060360" imgH="419040" progId="Equation.3">
                  <p:embed/>
                </p:oleObj>
              </mc:Choice>
              <mc:Fallback>
                <p:oleObj name="公式" r:id="rId6" imgW="3060360" imgH="419040" progId="Equation.3">
                  <p:embed/>
                  <p:pic>
                    <p:nvPicPr>
                      <p:cNvPr id="0" name="Object 8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41475" y="5373216"/>
                        <a:ext cx="6470650" cy="9144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314" name="Rectangle 2"/>
          <p:cNvSpPr>
            <a:spLocks noChangeArrowheads="1"/>
          </p:cNvSpPr>
          <p:nvPr/>
        </p:nvSpPr>
        <p:spPr bwMode="auto">
          <a:xfrm>
            <a:off x="1676400" y="457200"/>
            <a:ext cx="71437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4000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5.2  </a:t>
            </a:r>
            <a:r>
              <a:rPr lang="zh-CN" altLang="en-US" sz="4000" dirty="0"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</a:rPr>
              <a:t>离散型随机变量及其分布</a:t>
            </a:r>
          </a:p>
        </p:txBody>
      </p:sp>
      <p:sp>
        <p:nvSpPr>
          <p:cNvPr id="653315" name="Rectangle 3"/>
          <p:cNvSpPr>
            <a:spLocks noChangeArrowheads="1"/>
          </p:cNvSpPr>
          <p:nvPr/>
        </p:nvSpPr>
        <p:spPr bwMode="auto">
          <a:xfrm>
            <a:off x="609600" y="1981200"/>
            <a:ext cx="8153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812800" indent="-812800" algn="ctr">
              <a:spcBef>
                <a:spcPct val="20000"/>
              </a:spcBef>
              <a:defRPr kumimoji="1" sz="32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indent="228600" algn="ctr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defRPr kumimoji="1" sz="28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indent="171450" algn="ctr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defRPr kumimoji="1" sz="24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57150" algn="ctr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336800" indent="-508000" algn="ctr">
              <a:spcBef>
                <a:spcPct val="20000"/>
              </a:spcBef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940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512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7084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656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>
              <a:spcBef>
                <a:spcPct val="33000"/>
              </a:spcBef>
            </a:pPr>
            <a:r>
              <a:rPr lang="en-US" altLang="zh-CN" dirty="0" smtClean="0">
                <a:solidFill>
                  <a:schemeClr val="tx1"/>
                </a:solidFill>
              </a:rPr>
              <a:t>5.2.1  </a:t>
            </a:r>
            <a:r>
              <a:rPr lang="zh-CN" altLang="en-US" dirty="0">
                <a:solidFill>
                  <a:schemeClr val="tx1"/>
                </a:solidFill>
              </a:rPr>
              <a:t>随机变量的概念</a:t>
            </a:r>
            <a:endParaRPr lang="zh-CN" altLang="en-US" b="0" dirty="0">
              <a:solidFill>
                <a:schemeClr val="tx1"/>
              </a:solidFill>
            </a:endParaRPr>
          </a:p>
          <a:p>
            <a:pPr algn="l">
              <a:spcBef>
                <a:spcPct val="33000"/>
              </a:spcBef>
            </a:pPr>
            <a:r>
              <a:rPr lang="en-US" altLang="zh-CN" dirty="0" smtClean="0">
                <a:solidFill>
                  <a:schemeClr val="tx1"/>
                </a:solidFill>
              </a:rPr>
              <a:t>5.2.2  </a:t>
            </a:r>
            <a:r>
              <a:rPr lang="zh-CN" altLang="en-US" dirty="0">
                <a:solidFill>
                  <a:schemeClr val="tx1"/>
                </a:solidFill>
              </a:rPr>
              <a:t>离散型随机变量的</a:t>
            </a:r>
            <a:r>
              <a:rPr lang="zh-CN" altLang="en-US" dirty="0" smtClean="0">
                <a:solidFill>
                  <a:schemeClr val="tx1"/>
                </a:solidFill>
              </a:rPr>
              <a:t>概率分布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6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zh-CN" altLang="en-US" sz="4400">
                <a:solidFill>
                  <a:schemeClr val="tx1"/>
                </a:solidFill>
              </a:rPr>
              <a:t>随机变量的概念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随机变量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(random variables)</a:t>
            </a:r>
          </a:p>
        </p:txBody>
      </p:sp>
      <p:sp>
        <p:nvSpPr>
          <p:cNvPr id="459779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5978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09600" y="1773238"/>
            <a:ext cx="8077200" cy="4267200"/>
          </a:xfrm>
          <a:noFill/>
          <a:ln/>
        </p:spPr>
        <p:txBody>
          <a:bodyPr/>
          <a:lstStyle/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一次试验的结果的数值性描述</a:t>
            </a:r>
          </a:p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一般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用 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Y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Z 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来表示</a:t>
            </a:r>
          </a:p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例如</a:t>
            </a:r>
            <a:r>
              <a:rPr lang="en-US" altLang="zh-CN">
                <a:solidFill>
                  <a:schemeClr val="tx1"/>
                </a:solidFill>
              </a:rPr>
              <a:t>: </a:t>
            </a:r>
            <a:r>
              <a:rPr lang="zh-CN" altLang="en-US">
                <a:solidFill>
                  <a:schemeClr val="tx1"/>
                </a:solidFill>
              </a:rPr>
              <a:t>投掷两枚硬币出现正面的数量</a:t>
            </a:r>
          </a:p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根据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取值情况的不同分为离散型随机变量和连续型随机变量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97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97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97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97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97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97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97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97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9780" grpId="0" build="p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  <a:latin typeface="Arial" panose="020B0604020202020204" pitchFamily="34" charset="0"/>
              </a:rPr>
              <a:t>第 </a:t>
            </a:r>
            <a:r>
              <a:rPr lang="en-US" altLang="zh-CN">
                <a:solidFill>
                  <a:schemeClr val="tx1"/>
                </a:solidFill>
                <a:latin typeface="Arial" panose="020B0604020202020204" pitchFamily="34" charset="0"/>
              </a:rPr>
              <a:t>5 </a:t>
            </a:r>
            <a:r>
              <a:rPr lang="zh-CN" altLang="en-US">
                <a:solidFill>
                  <a:schemeClr val="tx1"/>
                </a:solidFill>
                <a:latin typeface="Arial" panose="020B0604020202020204" pitchFamily="34" charset="0"/>
              </a:rPr>
              <a:t>章  概率与概率分布</a:t>
            </a:r>
          </a:p>
        </p:txBody>
      </p:sp>
      <p:sp>
        <p:nvSpPr>
          <p:cNvPr id="1187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0113" y="1981200"/>
            <a:ext cx="7786687" cy="4114800"/>
          </a:xfrm>
          <a:noFill/>
          <a:ln/>
        </p:spPr>
        <p:txBody>
          <a:bodyPr/>
          <a:lstStyle/>
          <a:p>
            <a:pPr>
              <a:spcBef>
                <a:spcPct val="33000"/>
              </a:spcBef>
            </a:pPr>
            <a:r>
              <a:rPr lang="en-US" altLang="zh-CN" b="1" dirty="0">
                <a:solidFill>
                  <a:schemeClr val="tx1"/>
                </a:solidFill>
              </a:rPr>
              <a:t>5.1  </a:t>
            </a:r>
            <a:r>
              <a:rPr lang="zh-CN" altLang="en-US" b="1" dirty="0">
                <a:solidFill>
                  <a:schemeClr val="tx1"/>
                </a:solidFill>
              </a:rPr>
              <a:t>随机事件及其概率</a:t>
            </a:r>
          </a:p>
          <a:p>
            <a:pPr>
              <a:spcBef>
                <a:spcPct val="33000"/>
              </a:spcBef>
            </a:pPr>
            <a:r>
              <a:rPr lang="en-US" altLang="zh-CN" b="1" dirty="0" smtClean="0">
                <a:solidFill>
                  <a:schemeClr val="tx1"/>
                </a:solidFill>
              </a:rPr>
              <a:t>5.2  </a:t>
            </a:r>
            <a:r>
              <a:rPr lang="zh-CN" altLang="en-US" b="1" dirty="0" smtClean="0">
                <a:solidFill>
                  <a:schemeClr val="tx1"/>
                </a:solidFill>
              </a:rPr>
              <a:t>离散</a:t>
            </a:r>
            <a:r>
              <a:rPr lang="zh-CN" altLang="en-US" b="1" dirty="0">
                <a:solidFill>
                  <a:schemeClr val="tx1"/>
                </a:solidFill>
              </a:rPr>
              <a:t>型随机变量及其分布</a:t>
            </a:r>
          </a:p>
          <a:p>
            <a:pPr>
              <a:spcBef>
                <a:spcPct val="33000"/>
              </a:spcBef>
            </a:pPr>
            <a:r>
              <a:rPr lang="en-US" altLang="zh-CN" b="1" dirty="0" smtClean="0">
                <a:solidFill>
                  <a:schemeClr val="tx1"/>
                </a:solidFill>
              </a:rPr>
              <a:t>5.3  </a:t>
            </a:r>
            <a:r>
              <a:rPr lang="zh-CN" altLang="en-US" b="1" dirty="0">
                <a:solidFill>
                  <a:schemeClr val="tx1"/>
                </a:solidFill>
              </a:rPr>
              <a:t>连续型随机变量的概率分布</a:t>
            </a:r>
          </a:p>
          <a:p>
            <a:pPr>
              <a:spcBef>
                <a:spcPct val="33000"/>
              </a:spcBef>
            </a:pPr>
            <a:endParaRPr lang="en-US" altLang="zh-CN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离散型随机变量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(discrete random variables)</a:t>
            </a:r>
          </a:p>
        </p:txBody>
      </p:sp>
      <p:sp>
        <p:nvSpPr>
          <p:cNvPr id="461827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82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09600" y="1700213"/>
            <a:ext cx="8077200" cy="1981200"/>
          </a:xfrm>
          <a:noFill/>
          <a:ln/>
        </p:spPr>
        <p:txBody>
          <a:bodyPr/>
          <a:lstStyle/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随机变量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3000" i="1">
                <a:solidFill>
                  <a:schemeClr val="tx1"/>
                </a:solidFill>
              </a:rPr>
              <a:t> </a:t>
            </a:r>
            <a:r>
              <a:rPr lang="zh-CN" altLang="en-US" sz="3000">
                <a:solidFill>
                  <a:schemeClr val="tx1"/>
                </a:solidFill>
              </a:rPr>
              <a:t>取有限个值或所有取值都可以逐个列举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出来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3000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 ,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3000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altLang="zh-CN" sz="300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609600" indent="-609600" algn="just">
              <a:lnSpc>
                <a:spcPct val="90000"/>
              </a:lnSpc>
              <a:spcBef>
                <a:spcPct val="40000"/>
              </a:spcBef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以确定的概率取这些不同的值</a:t>
            </a:r>
          </a:p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离散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型随机变量的一些例子</a:t>
            </a:r>
          </a:p>
        </p:txBody>
      </p:sp>
      <p:graphicFrame>
        <p:nvGraphicFramePr>
          <p:cNvPr id="461881" name="Group 57"/>
          <p:cNvGraphicFramePr>
            <a:graphicFrameLocks noGrp="1"/>
          </p:cNvGraphicFramePr>
          <p:nvPr/>
        </p:nvGraphicFramePr>
        <p:xfrm>
          <a:off x="1219200" y="3860800"/>
          <a:ext cx="7543800" cy="2395728"/>
        </p:xfrm>
        <a:graphic>
          <a:graphicData uri="http://schemas.openxmlformats.org/drawingml/2006/table">
            <a:tbl>
              <a:tblPr/>
              <a:tblGrid>
                <a:gridCol w="3079750"/>
                <a:gridCol w="2232025"/>
                <a:gridCol w="2232025"/>
              </a:tblGrid>
              <a:tr h="3984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试验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7B5B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随机变量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67B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可能的取值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67B3"/>
                    </a:solidFill>
                  </a:tcPr>
                </a:tc>
              </a:tr>
              <a:tr h="16906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抽查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100</a:t>
                      </a: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个</a:t>
                      </a: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产品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一家餐馆营业一天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电脑公司一个月的销售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销售一辆汽车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取到次品的个数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顾客数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销售量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顾客性别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533400" indent="-533400"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1143000" indent="-4572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466850" indent="-3810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77165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171700" indent="-3429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628900" indent="-3429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3086100" indent="-3429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543300" indent="-3429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4000500" indent="-3429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533400" marR="0" lvl="0" indent="-5334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0,1,2, …,100</a:t>
                      </a:r>
                    </a:p>
                    <a:p>
                      <a:pPr marL="533400" marR="0" lvl="0" indent="-5334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0,1,2, …</a:t>
                      </a:r>
                    </a:p>
                    <a:p>
                      <a:pPr marL="533400" marR="0" lvl="0" indent="-5334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0,1, 2,…</a:t>
                      </a:r>
                    </a:p>
                    <a:p>
                      <a:pPr marL="533400" marR="0" lvl="0" indent="-5334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男性为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0,</a:t>
                      </a: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女性为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1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18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618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61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1828" grpId="0" build="p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228600"/>
            <a:ext cx="7162800" cy="1143000"/>
          </a:xfrm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连续型随机变量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(continuous random variables)</a:t>
            </a:r>
          </a:p>
        </p:txBody>
      </p:sp>
      <p:sp>
        <p:nvSpPr>
          <p:cNvPr id="465923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592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09600" y="1700213"/>
            <a:ext cx="8077200" cy="1981200"/>
          </a:xfrm>
          <a:noFill/>
          <a:ln/>
        </p:spPr>
        <p:txBody>
          <a:bodyPr/>
          <a:lstStyle/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随机变量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3000" i="1">
                <a:solidFill>
                  <a:schemeClr val="tx1"/>
                </a:solidFill>
              </a:rPr>
              <a:t> </a:t>
            </a:r>
            <a:r>
              <a:rPr lang="zh-CN" altLang="en-US" sz="3000">
                <a:solidFill>
                  <a:schemeClr val="tx1"/>
                </a:solidFill>
              </a:rPr>
              <a:t>取无限个值</a:t>
            </a:r>
          </a:p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所有可能取值不可以逐个列举出来，而是取数轴上某一区间内的任意点</a:t>
            </a:r>
          </a:p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连续型随机变量的一些例子</a:t>
            </a:r>
          </a:p>
        </p:txBody>
      </p:sp>
      <p:graphicFrame>
        <p:nvGraphicFramePr>
          <p:cNvPr id="465952" name="Group 32"/>
          <p:cNvGraphicFramePr>
            <a:graphicFrameLocks noGrp="1"/>
          </p:cNvGraphicFramePr>
          <p:nvPr/>
        </p:nvGraphicFramePr>
        <p:xfrm>
          <a:off x="1143000" y="3789363"/>
          <a:ext cx="7620000" cy="1752600"/>
        </p:xfrm>
        <a:graphic>
          <a:graphicData uri="http://schemas.openxmlformats.org/drawingml/2006/table">
            <a:tbl>
              <a:tblPr/>
              <a:tblGrid>
                <a:gridCol w="2743200"/>
                <a:gridCol w="3276600"/>
                <a:gridCol w="1600200"/>
              </a:tblGrid>
              <a:tr h="2476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试验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7B5B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随机变量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67B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可能的取值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67B3"/>
                    </a:solidFill>
                  </a:tcPr>
                </a:tc>
              </a:tr>
              <a:tr h="13271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抽查一批电子元件</a:t>
                      </a:r>
                      <a:endParaRPr kumimoji="1" lang="zh-CN" altLang="en-US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新建一座住宅楼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测量一个产品的</a:t>
                      </a: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长度</a:t>
                      </a:r>
                      <a:endParaRPr kumimoji="1" lang="zh-CN" altLang="en-US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使用寿命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小时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半年后工程完成的百分比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测量误差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(cm)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533400" indent="-533400"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1143000" indent="-4572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466850" indent="-3810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77165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171700" indent="-3429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628900" indent="-3429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3086100" indent="-3429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543300" indent="-3429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4000500" indent="-3429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533400" marR="0" lvl="0" indent="-5334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X 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 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533400" marR="0" lvl="0" indent="-5334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0</a:t>
                      </a:r>
                      <a:r>
                        <a:rPr kumimoji="1" lang="en-US" altLang="zh-CN" sz="22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 </a:t>
                      </a:r>
                      <a:r>
                        <a:rPr kumimoji="1" lang="en-US" altLang="zh-CN" sz="22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 100</a:t>
                      </a:r>
                      <a:endParaRPr kumimoji="1" lang="en-US" altLang="zh-CN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533400" marR="0" lvl="0" indent="-5334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X 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 </a:t>
                      </a:r>
                      <a:r>
                        <a:rPr kumimoji="1" lang="en-US" altLang="zh-CN" sz="2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9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59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9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59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9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659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65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5924" grpId="0" build="p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zh-CN" altLang="en-US" sz="4400">
                <a:solidFill>
                  <a:schemeClr val="tx1"/>
                </a:solidFill>
              </a:rPr>
              <a:t>离散型随机变量的概率分布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离散型随机变量的概率分布</a:t>
            </a:r>
          </a:p>
        </p:txBody>
      </p:sp>
      <p:sp>
        <p:nvSpPr>
          <p:cNvPr id="470019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002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85800" y="1700213"/>
            <a:ext cx="8077200" cy="1676400"/>
          </a:xfrm>
          <a:noFill/>
          <a:ln/>
        </p:spPr>
        <p:txBody>
          <a:bodyPr/>
          <a:lstStyle/>
          <a:p>
            <a:pPr marL="609600" indent="-609600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列出离散型随机变量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zh-CN" altLang="en-US" sz="3000">
                <a:solidFill>
                  <a:schemeClr val="tx1"/>
                </a:solidFill>
              </a:rPr>
              <a:t>的所有可能取值</a:t>
            </a:r>
          </a:p>
          <a:p>
            <a:pPr marL="609600" indent="-609600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列出随机变量取这些值的概率</a:t>
            </a:r>
          </a:p>
          <a:p>
            <a:pPr marL="609600" indent="-609600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通常用下面的表格来表示</a:t>
            </a:r>
          </a:p>
        </p:txBody>
      </p:sp>
      <p:graphicFrame>
        <p:nvGraphicFramePr>
          <p:cNvPr id="470061" name="Group 45"/>
          <p:cNvGraphicFramePr>
            <a:graphicFrameLocks noGrp="1"/>
          </p:cNvGraphicFramePr>
          <p:nvPr/>
        </p:nvGraphicFramePr>
        <p:xfrm>
          <a:off x="1295400" y="3429000"/>
          <a:ext cx="6400800" cy="1095375"/>
        </p:xfrm>
        <a:graphic>
          <a:graphicData uri="http://schemas.openxmlformats.org/drawingml/2006/table">
            <a:tbl>
              <a:tblPr/>
              <a:tblGrid>
                <a:gridCol w="2133600"/>
                <a:gridCol w="4267200"/>
              </a:tblGrid>
              <a:tr h="4714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= 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7B5B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 </a:t>
                      </a:r>
                      <a:r>
                        <a:rPr kumimoji="1" lang="zh-CN" altLang="en-US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，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kumimoji="1" lang="zh-CN" altLang="en-US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，</a:t>
                      </a:r>
                      <a:r>
                        <a:rPr kumimoji="1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…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kumimoji="1" lang="zh-CN" altLang="en-US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，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67B3"/>
                    </a:solidFill>
                  </a:tcPr>
                </a:tc>
              </a:tr>
              <a:tr h="5191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=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)=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 </a:t>
                      </a:r>
                      <a:r>
                        <a:rPr kumimoji="1" lang="zh-CN" altLang="en-US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，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kumimoji="1" lang="zh-CN" altLang="en-US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，</a:t>
                      </a:r>
                      <a:r>
                        <a:rPr kumimoji="1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…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</a:t>
                      </a:r>
                      <a:r>
                        <a:rPr kumimoji="1" lang="zh-CN" altLang="en-US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，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70058" name="Rectangle 42"/>
          <p:cNvSpPr>
            <a:spLocks noChangeArrowheads="1"/>
          </p:cNvSpPr>
          <p:nvPr/>
        </p:nvSpPr>
        <p:spPr bwMode="auto">
          <a:xfrm>
            <a:off x="685800" y="4508500"/>
            <a:ext cx="7848600" cy="196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buFontTx/>
              <a:buAutoNum type="arabicPeriod" startAt="4"/>
            </a:pPr>
            <a:r>
              <a:rPr lang="en-US" altLang="zh-CN" sz="28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zh-CN" sz="28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US" altLang="zh-CN" sz="2800" b="0"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altLang="zh-CN" sz="28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X </a:t>
            </a:r>
            <a:r>
              <a:rPr lang="en-US" altLang="zh-CN" sz="2800" b="0">
                <a:effectLst>
                  <a:outerShdw blurRad="38100" dist="38100" dir="2700000" algn="tl">
                    <a:srgbClr val="000000"/>
                  </a:outerShdw>
                </a:effectLst>
              </a:rPr>
              <a:t>=</a:t>
            </a:r>
            <a:r>
              <a:rPr lang="en-US" altLang="zh-CN" sz="28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x</a:t>
            </a:r>
            <a:r>
              <a:rPr lang="en-US" altLang="zh-CN" sz="2800" b="0" i="1" baseline="-25000">
                <a:effectLst>
                  <a:outerShdw blurRad="38100" dist="38100" dir="2700000" algn="tl">
                    <a:srgbClr val="000000"/>
                  </a:outerShdw>
                </a:effectLst>
              </a:rPr>
              <a:t>i</a:t>
            </a:r>
            <a:r>
              <a:rPr lang="en-US" altLang="zh-CN" sz="2800" b="0">
                <a:effectLst>
                  <a:outerShdw blurRad="38100" dist="38100" dir="2700000" algn="tl">
                    <a:srgbClr val="000000"/>
                  </a:outerShdw>
                </a:effectLst>
              </a:rPr>
              <a:t>)=</a:t>
            </a:r>
            <a:r>
              <a:rPr lang="en-US" altLang="zh-CN" sz="28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US" altLang="zh-CN" sz="2800" b="0" i="1" baseline="-25000">
                <a:effectLst>
                  <a:outerShdw blurRad="38100" dist="38100" dir="2700000" algn="tl">
                    <a:srgbClr val="000000"/>
                  </a:outerShdw>
                </a:effectLst>
              </a:rPr>
              <a:t>i</a:t>
            </a:r>
            <a:r>
              <a:rPr lang="zh-CN" altLang="en-US" sz="2800" b="0">
                <a:effectLst>
                  <a:outerShdw blurRad="38100" dist="38100" dir="2700000" algn="tl">
                    <a:srgbClr val="000000"/>
                  </a:outerShdw>
                </a:effectLst>
              </a:rPr>
              <a:t>称为离散型随机变量的概率函数</a:t>
            </a:r>
          </a:p>
          <a:p>
            <a:pPr lvl="1">
              <a:buClr>
                <a:schemeClr val="hlink"/>
              </a:buClr>
              <a:buFont typeface="Wingdings" panose="05000000000000000000" pitchFamily="2" charset="2"/>
              <a:buChar char="§"/>
            </a:pPr>
            <a:r>
              <a:rPr lang="en-US" altLang="zh-CN" sz="28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US" altLang="zh-CN" sz="2800" b="0" i="1" baseline="-25000">
                <a:effectLst>
                  <a:outerShdw blurRad="38100" dist="38100" dir="2700000" algn="tl">
                    <a:srgbClr val="000000"/>
                  </a:outerShdw>
                </a:effectLst>
              </a:rPr>
              <a:t>i</a:t>
            </a:r>
            <a:r>
              <a:rPr lang="en-US" altLang="zh-CN" sz="2800" b="0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0</a:t>
            </a:r>
          </a:p>
          <a:p>
            <a:pPr lvl="1">
              <a:buClr>
                <a:schemeClr val="hlink"/>
              </a:buClr>
              <a:buFont typeface="Wingdings" panose="05000000000000000000" pitchFamily="2" charset="2"/>
              <a:buChar char="§"/>
            </a:pPr>
            <a:endParaRPr lang="en-US" altLang="zh-CN" sz="2800" b="0">
              <a:effectLst>
                <a:outerShdw blurRad="38100" dist="38100" dir="2700000" algn="tl">
                  <a:srgbClr val="000000"/>
                </a:outerShdw>
              </a:effectLst>
              <a:sym typeface="Symbol" panose="05050102010706020507" pitchFamily="18" charset="2"/>
            </a:endParaRPr>
          </a:p>
          <a:p>
            <a:pPr lvl="1">
              <a:buClr>
                <a:schemeClr val="hlink"/>
              </a:buClr>
              <a:buFont typeface="Wingdings" panose="05000000000000000000" pitchFamily="2" charset="2"/>
              <a:buChar char="§"/>
            </a:pPr>
            <a:endParaRPr lang="en-US" altLang="zh-CN" sz="2800" b="0">
              <a:effectLst>
                <a:outerShdw blurRad="38100" dist="38100" dir="2700000" algn="tl">
                  <a:srgbClr val="000000"/>
                </a:outerShdw>
              </a:effectLst>
              <a:sym typeface="Symbol" panose="05050102010706020507" pitchFamily="18" charset="2"/>
            </a:endParaRPr>
          </a:p>
          <a:p>
            <a:pPr lvl="1">
              <a:buClr>
                <a:schemeClr val="hlink"/>
              </a:buClr>
              <a:buFont typeface="Wingdings" panose="05000000000000000000" pitchFamily="2" charset="2"/>
              <a:buChar char="§"/>
            </a:pPr>
            <a:endParaRPr lang="en-US" altLang="zh-CN" sz="1100" b="0"/>
          </a:p>
        </p:txBody>
      </p:sp>
      <p:graphicFrame>
        <p:nvGraphicFramePr>
          <p:cNvPr id="470059" name="Object 43">
            <a:hlinkClick r:id="" action="ppaction://ole?verb=0"/>
          </p:cNvPr>
          <p:cNvGraphicFramePr>
            <a:graphicFrameLocks/>
          </p:cNvGraphicFramePr>
          <p:nvPr/>
        </p:nvGraphicFramePr>
        <p:xfrm>
          <a:off x="1676400" y="5562600"/>
          <a:ext cx="1066800" cy="788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066" name="Equation" r:id="rId4" imgW="583920" imgH="431640" progId="Equation.3">
                  <p:embed/>
                </p:oleObj>
              </mc:Choice>
              <mc:Fallback>
                <p:oleObj name="Equation" r:id="rId4" imgW="583920" imgH="431640" progId="Equation.3">
                  <p:embed/>
                  <p:pic>
                    <p:nvPicPr>
                      <p:cNvPr id="0" name="Object 4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5562600"/>
                        <a:ext cx="1066800" cy="788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81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离散型随机变量的概率分布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zh-CN" altLang="en-US">
                <a:solidFill>
                  <a:schemeClr val="tx1"/>
                </a:solidFill>
              </a:rPr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例题分析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 </a:t>
            </a:r>
          </a:p>
        </p:txBody>
      </p:sp>
      <p:sp>
        <p:nvSpPr>
          <p:cNvPr id="631811" name="Rectangle 3"/>
          <p:cNvSpPr>
            <a:spLocks noChangeArrowheads="1"/>
          </p:cNvSpPr>
          <p:nvPr/>
        </p:nvSpPr>
        <p:spPr bwMode="auto">
          <a:xfrm>
            <a:off x="533400" y="1700213"/>
            <a:ext cx="8077200" cy="2147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altLang="zh-CN" sz="300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【</a:t>
            </a:r>
            <a:r>
              <a:rPr lang="zh-CN" altLang="en-US" sz="300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例</a:t>
            </a:r>
            <a:r>
              <a:rPr lang="en-US" altLang="zh-CN" sz="300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】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如规定打靶中域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Ⅰ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得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3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分，中域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Ⅱ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得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2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分，中域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Ⅲ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得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1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分，中域外得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0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分。今某射手每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100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次射击，平均有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30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次中域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Ⅰ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，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55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次中域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Ⅱ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，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10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次中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Ⅲ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，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5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次中域外。则考察每次射击得分为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0,1,2,3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这一离散型随机变量，其概率分布为</a:t>
            </a:r>
            <a:endParaRPr lang="zh-CN" altLang="en-US" sz="3000" i="1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</a:endParaRPr>
          </a:p>
        </p:txBody>
      </p:sp>
      <p:graphicFrame>
        <p:nvGraphicFramePr>
          <p:cNvPr id="631827" name="Group 19"/>
          <p:cNvGraphicFramePr>
            <a:graphicFrameLocks noGrp="1"/>
          </p:cNvGraphicFramePr>
          <p:nvPr/>
        </p:nvGraphicFramePr>
        <p:xfrm>
          <a:off x="1219200" y="4076700"/>
          <a:ext cx="6934200" cy="1614488"/>
        </p:xfrm>
        <a:graphic>
          <a:graphicData uri="http://schemas.openxmlformats.org/drawingml/2006/table">
            <a:tbl>
              <a:tblPr/>
              <a:tblGrid>
                <a:gridCol w="2311400"/>
                <a:gridCol w="4622800"/>
              </a:tblGrid>
              <a:tr h="7175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= 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7B5B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0         1        2        3</a:t>
                      </a:r>
                      <a:endParaRPr kumimoji="1" lang="en-US" altLang="zh-CN" sz="30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67B3"/>
                    </a:solidFill>
                  </a:tcPr>
                </a:tc>
              </a:tr>
              <a:tr h="8969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=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  <a:sym typeface="Symbol" panose="05050102010706020507" pitchFamily="18" charset="2"/>
                        </a:rPr>
                        <a:t>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0.05    0.10    0.55    0.30</a:t>
                      </a:r>
                      <a:endParaRPr kumimoji="1" lang="en-US" altLang="zh-CN" sz="30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离散型随机变量的概率分布</a:t>
            </a:r>
            <a:r>
              <a:rPr lang="zh-CN" altLang="en-US"/>
              <a:t/>
            </a:r>
            <a:br>
              <a:rPr lang="zh-CN" altLang="en-US"/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(0—1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分布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  <a:r>
              <a:rPr lang="en-US" altLang="zh-CN" sz="3600">
                <a:solidFill>
                  <a:schemeClr val="hlink"/>
                </a:solidFill>
              </a:rPr>
              <a:t> </a:t>
            </a:r>
          </a:p>
        </p:txBody>
      </p:sp>
      <p:sp>
        <p:nvSpPr>
          <p:cNvPr id="472067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20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09600" y="1773238"/>
            <a:ext cx="8077200" cy="4114800"/>
          </a:xfrm>
          <a:noFill/>
          <a:ln/>
        </p:spPr>
        <p:txBody>
          <a:bodyPr/>
          <a:lstStyle/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一个离散型随机变量</a:t>
            </a:r>
            <a:r>
              <a:rPr lang="en-US" altLang="zh-CN" i="1">
                <a:solidFill>
                  <a:schemeClr val="tx1"/>
                </a:solidFill>
              </a:rPr>
              <a:t>X</a:t>
            </a:r>
            <a:r>
              <a:rPr lang="zh-CN" altLang="en-US">
                <a:solidFill>
                  <a:schemeClr val="tx1"/>
                </a:solidFill>
              </a:rPr>
              <a:t>只取两个可能的值</a:t>
            </a:r>
          </a:p>
          <a:p>
            <a:pPr marL="1219200" lvl="1" indent="-533400"/>
            <a:r>
              <a:rPr lang="zh-CN" altLang="en-US" sz="3200">
                <a:solidFill>
                  <a:schemeClr val="tx1"/>
                </a:solidFill>
              </a:rPr>
              <a:t>例如，男性用 </a:t>
            </a:r>
            <a:r>
              <a:rPr lang="en-US" altLang="zh-CN" sz="3200">
                <a:solidFill>
                  <a:schemeClr val="tx1"/>
                </a:solidFill>
              </a:rPr>
              <a:t>1</a:t>
            </a:r>
            <a:r>
              <a:rPr lang="zh-CN" altLang="en-US" sz="3200">
                <a:solidFill>
                  <a:schemeClr val="tx1"/>
                </a:solidFill>
              </a:rPr>
              <a:t>表示，女性用</a:t>
            </a:r>
            <a:r>
              <a:rPr lang="en-US" altLang="zh-CN" sz="3200">
                <a:solidFill>
                  <a:schemeClr val="tx1"/>
                </a:solidFill>
              </a:rPr>
              <a:t>0</a:t>
            </a:r>
            <a:r>
              <a:rPr lang="zh-CN" altLang="en-US" sz="3200">
                <a:solidFill>
                  <a:schemeClr val="tx1"/>
                </a:solidFill>
              </a:rPr>
              <a:t>表示；合格品用 </a:t>
            </a:r>
            <a:r>
              <a:rPr lang="en-US" altLang="zh-CN" sz="3200">
                <a:solidFill>
                  <a:schemeClr val="tx1"/>
                </a:solidFill>
              </a:rPr>
              <a:t>1 </a:t>
            </a:r>
            <a:r>
              <a:rPr lang="zh-CN" altLang="en-US" sz="3200">
                <a:solidFill>
                  <a:schemeClr val="tx1"/>
                </a:solidFill>
              </a:rPr>
              <a:t>表示，不合格品用</a:t>
            </a:r>
            <a:r>
              <a:rPr lang="en-US" altLang="zh-CN" sz="3200">
                <a:solidFill>
                  <a:schemeClr val="tx1"/>
                </a:solidFill>
              </a:rPr>
              <a:t>0</a:t>
            </a:r>
            <a:r>
              <a:rPr lang="zh-CN" altLang="en-US" sz="3200">
                <a:solidFill>
                  <a:schemeClr val="tx1"/>
                </a:solidFill>
              </a:rPr>
              <a:t>表示</a:t>
            </a:r>
          </a:p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列出随机变量取这两个值的概率</a:t>
            </a:r>
          </a:p>
        </p:txBody>
      </p:sp>
    </p:spTree>
  </p:cSld>
  <p:clrMapOvr>
    <a:masterClrMapping/>
  </p:clrMapOvr>
  <p:transition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85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离散型随机变量的概率分布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zh-CN" altLang="en-US">
                <a:solidFill>
                  <a:schemeClr val="tx1"/>
                </a:solidFill>
              </a:rPr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(0—1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分布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  <a:r>
              <a:rPr lang="en-US" altLang="zh-CN" sz="3600">
                <a:solidFill>
                  <a:schemeClr val="hlink"/>
                </a:solidFill>
              </a:rPr>
              <a:t> </a:t>
            </a:r>
          </a:p>
        </p:txBody>
      </p:sp>
      <p:sp>
        <p:nvSpPr>
          <p:cNvPr id="633859" name="Rectangle 3"/>
          <p:cNvSpPr>
            <a:spLocks noChangeArrowheads="1"/>
          </p:cNvSpPr>
          <p:nvPr/>
        </p:nvSpPr>
        <p:spPr bwMode="auto">
          <a:xfrm>
            <a:off x="533400" y="1700213"/>
            <a:ext cx="8077200" cy="173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altLang="zh-CN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【</a:t>
            </a:r>
            <a:r>
              <a:rPr lang="zh-CN" altLang="en-US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例</a:t>
            </a:r>
            <a:r>
              <a:rPr lang="en-US" altLang="zh-CN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】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已知一批产品的次品率为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p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＝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0.05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，合格率为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q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=1-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p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=1-0.05=0.95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。并指定废品用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1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表示，合格品用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0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表示。则任取一件为废品或合格品这一离散型随机变量，其概率分布为</a:t>
            </a:r>
            <a:endParaRPr lang="zh-CN" altLang="en-US" sz="3000" i="1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</a:endParaRPr>
          </a:p>
        </p:txBody>
      </p:sp>
      <p:graphicFrame>
        <p:nvGraphicFramePr>
          <p:cNvPr id="633901" name="Group 45"/>
          <p:cNvGraphicFramePr>
            <a:graphicFrameLocks noGrp="1"/>
          </p:cNvGraphicFramePr>
          <p:nvPr/>
        </p:nvGraphicFramePr>
        <p:xfrm>
          <a:off x="762000" y="3789363"/>
          <a:ext cx="4419600" cy="1600200"/>
        </p:xfrm>
        <a:graphic>
          <a:graphicData uri="http://schemas.openxmlformats.org/drawingml/2006/table">
            <a:tbl>
              <a:tblPr/>
              <a:tblGrid>
                <a:gridCol w="1981200"/>
                <a:gridCol w="2438400"/>
              </a:tblGrid>
              <a:tr h="7175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= 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rgbClr val="F0F0F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7B5B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1           0</a:t>
                      </a:r>
                      <a:endParaRPr kumimoji="1" lang="en-US" altLang="zh-CN" sz="30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67B3"/>
                    </a:solidFill>
                  </a:tcPr>
                </a:tc>
              </a:tr>
              <a:tr h="8826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=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)=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rgbClr val="F0F0F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0.05      0.95</a:t>
                      </a:r>
                      <a:endParaRPr kumimoji="1" lang="en-US" altLang="zh-CN" sz="3000" b="1" i="0" u="none" strike="noStrike" cap="none" normalizeH="0" baseline="-25000" smtClean="0">
                        <a:ln>
                          <a:noFill/>
                        </a:ln>
                        <a:solidFill>
                          <a:srgbClr val="F0F0F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633899" name="Group 43"/>
          <p:cNvGrpSpPr>
            <a:grpSpLocks/>
          </p:cNvGrpSpPr>
          <p:nvPr/>
        </p:nvGrpSpPr>
        <p:grpSpPr bwMode="auto">
          <a:xfrm>
            <a:off x="5257800" y="3573463"/>
            <a:ext cx="3352800" cy="2514600"/>
            <a:chOff x="3120" y="2592"/>
            <a:chExt cx="2112" cy="1584"/>
          </a:xfrm>
        </p:grpSpPr>
        <p:grpSp>
          <p:nvGrpSpPr>
            <p:cNvPr id="633890" name="Group 34"/>
            <p:cNvGrpSpPr>
              <a:grpSpLocks/>
            </p:cNvGrpSpPr>
            <p:nvPr/>
          </p:nvGrpSpPr>
          <p:grpSpPr bwMode="auto">
            <a:xfrm>
              <a:off x="3168" y="2640"/>
              <a:ext cx="2064" cy="1344"/>
              <a:chOff x="3168" y="2640"/>
              <a:chExt cx="2064" cy="1344"/>
            </a:xfrm>
          </p:grpSpPr>
          <p:grpSp>
            <p:nvGrpSpPr>
              <p:cNvPr id="633888" name="Group 32"/>
              <p:cNvGrpSpPr>
                <a:grpSpLocks/>
              </p:cNvGrpSpPr>
              <p:nvPr/>
            </p:nvGrpSpPr>
            <p:grpSpPr bwMode="auto">
              <a:xfrm>
                <a:off x="3168" y="2640"/>
                <a:ext cx="2064" cy="1344"/>
                <a:chOff x="3168" y="2640"/>
                <a:chExt cx="2064" cy="1344"/>
              </a:xfrm>
            </p:grpSpPr>
            <p:grpSp>
              <p:nvGrpSpPr>
                <p:cNvPr id="633885" name="Group 29"/>
                <p:cNvGrpSpPr>
                  <a:grpSpLocks/>
                </p:cNvGrpSpPr>
                <p:nvPr/>
              </p:nvGrpSpPr>
              <p:grpSpPr bwMode="auto">
                <a:xfrm>
                  <a:off x="3552" y="2640"/>
                  <a:ext cx="1680" cy="1248"/>
                  <a:chOff x="3504" y="2544"/>
                  <a:chExt cx="1872" cy="1344"/>
                </a:xfrm>
              </p:grpSpPr>
              <p:grpSp>
                <p:nvGrpSpPr>
                  <p:cNvPr id="633879" name="Group 23"/>
                  <p:cNvGrpSpPr>
                    <a:grpSpLocks/>
                  </p:cNvGrpSpPr>
                  <p:nvPr/>
                </p:nvGrpSpPr>
                <p:grpSpPr bwMode="auto">
                  <a:xfrm>
                    <a:off x="3504" y="2544"/>
                    <a:ext cx="1872" cy="1344"/>
                    <a:chOff x="3408" y="2544"/>
                    <a:chExt cx="1872" cy="1344"/>
                  </a:xfrm>
                </p:grpSpPr>
                <p:sp>
                  <p:nvSpPr>
                    <p:cNvPr id="633877" name="Line 21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408" y="2544"/>
                      <a:ext cx="0" cy="1344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 type="triangle" w="med" len="med"/>
                      <a:tailEnd/>
                    </a:ln>
                    <a:effectLst>
                      <a:outerShdw dist="17961" dir="2700000" algn="ctr" rotWithShape="0">
                        <a:schemeClr val="bg2"/>
                      </a:outerShdw>
                    </a:effectLst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633878" name="Line 22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408" y="3888"/>
                      <a:ext cx="1872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 type="triangle" w="med" len="med"/>
                    </a:ln>
                    <a:effectLst>
                      <a:outerShdw dist="28398" dir="1593903" algn="ctr" rotWithShape="0">
                        <a:schemeClr val="bg2"/>
                      </a:outerShdw>
                    </a:effectLst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633882" name="Line 26"/>
                  <p:cNvSpPr>
                    <a:spLocks noChangeShapeType="1"/>
                  </p:cNvSpPr>
                  <p:nvPr/>
                </p:nvSpPr>
                <p:spPr bwMode="auto">
                  <a:xfrm>
                    <a:off x="3504" y="3456"/>
                    <a:ext cx="48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  <a:effectLst>
                    <a:outerShdw dist="127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633883" name="Line 27"/>
                  <p:cNvSpPr>
                    <a:spLocks noChangeShapeType="1"/>
                  </p:cNvSpPr>
                  <p:nvPr/>
                </p:nvSpPr>
                <p:spPr bwMode="auto">
                  <a:xfrm>
                    <a:off x="3504" y="2928"/>
                    <a:ext cx="48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  <a:effectLst>
                    <a:outerShdw dist="127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633884" name="Text Box 28"/>
                <p:cNvSpPr txBox="1">
                  <a:spLocks noChangeArrowheads="1"/>
                </p:cNvSpPr>
                <p:nvPr/>
              </p:nvSpPr>
              <p:spPr bwMode="auto">
                <a:xfrm>
                  <a:off x="3168" y="3360"/>
                  <a:ext cx="432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altLang="zh-CN"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panose="020B0604020202020204" pitchFamily="34" charset="0"/>
                    </a:rPr>
                    <a:t>0.5</a:t>
                  </a:r>
                </a:p>
              </p:txBody>
            </p:sp>
            <p:sp>
              <p:nvSpPr>
                <p:cNvPr id="633886" name="Text Box 30"/>
                <p:cNvSpPr txBox="1">
                  <a:spLocks noChangeArrowheads="1"/>
                </p:cNvSpPr>
                <p:nvPr/>
              </p:nvSpPr>
              <p:spPr bwMode="auto">
                <a:xfrm>
                  <a:off x="3168" y="3696"/>
                  <a:ext cx="432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altLang="zh-CN"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panose="020B0604020202020204" pitchFamily="34" charset="0"/>
                    </a:rPr>
                    <a:t>0</a:t>
                  </a:r>
                </a:p>
              </p:txBody>
            </p:sp>
            <p:sp>
              <p:nvSpPr>
                <p:cNvPr id="633887" name="Text Box 31"/>
                <p:cNvSpPr txBox="1">
                  <a:spLocks noChangeArrowheads="1"/>
                </p:cNvSpPr>
                <p:nvPr/>
              </p:nvSpPr>
              <p:spPr bwMode="auto">
                <a:xfrm>
                  <a:off x="3216" y="2880"/>
                  <a:ext cx="336" cy="28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altLang="zh-CN"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panose="020B0604020202020204" pitchFamily="34" charset="0"/>
                    </a:rPr>
                    <a:t>1</a:t>
                  </a:r>
                </a:p>
              </p:txBody>
            </p:sp>
          </p:grpSp>
          <p:sp>
            <p:nvSpPr>
              <p:cNvPr id="633889" name="Line 33"/>
              <p:cNvSpPr>
                <a:spLocks noChangeShapeType="1"/>
              </p:cNvSpPr>
              <p:nvPr/>
            </p:nvSpPr>
            <p:spPr bwMode="auto">
              <a:xfrm>
                <a:off x="4080" y="3840"/>
                <a:ext cx="0" cy="4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>
                <a:outerShdw dist="1796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633891" name="Text Box 35"/>
            <p:cNvSpPr txBox="1">
              <a:spLocks noChangeArrowheads="1"/>
            </p:cNvSpPr>
            <p:nvPr/>
          </p:nvSpPr>
          <p:spPr bwMode="auto">
            <a:xfrm>
              <a:off x="3936" y="3888"/>
              <a:ext cx="28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633892" name="Text Box 36"/>
            <p:cNvSpPr txBox="1">
              <a:spLocks noChangeArrowheads="1"/>
            </p:cNvSpPr>
            <p:nvPr/>
          </p:nvSpPr>
          <p:spPr bwMode="auto">
            <a:xfrm>
              <a:off x="4944" y="3888"/>
              <a:ext cx="28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x</a:t>
              </a:r>
            </a:p>
          </p:txBody>
        </p:sp>
        <p:sp>
          <p:nvSpPr>
            <p:cNvPr id="633893" name="Text Box 37"/>
            <p:cNvSpPr txBox="1">
              <a:spLocks noChangeArrowheads="1"/>
            </p:cNvSpPr>
            <p:nvPr/>
          </p:nvSpPr>
          <p:spPr bwMode="auto">
            <a:xfrm>
              <a:off x="3120" y="2592"/>
              <a:ext cx="48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P</a:t>
              </a: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(</a:t>
              </a:r>
              <a:r>
                <a:rPr lang="en-US" altLang="zh-CN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x</a:t>
              </a: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633895" name="Line 39"/>
            <p:cNvSpPr>
              <a:spLocks noChangeShapeType="1"/>
            </p:cNvSpPr>
            <p:nvPr/>
          </p:nvSpPr>
          <p:spPr bwMode="auto">
            <a:xfrm>
              <a:off x="3552" y="3072"/>
              <a:ext cx="0" cy="816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离散型随机变量的概率分布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均匀分布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  <a:r>
              <a:rPr lang="en-US" altLang="zh-CN" sz="3600">
                <a:solidFill>
                  <a:schemeClr val="hlink"/>
                </a:solidFill>
              </a:rPr>
              <a:t> </a:t>
            </a:r>
          </a:p>
        </p:txBody>
      </p:sp>
      <p:sp>
        <p:nvSpPr>
          <p:cNvPr id="476163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616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09600" y="1773238"/>
            <a:ext cx="8153400" cy="4114800"/>
          </a:xfrm>
          <a:noFill/>
          <a:ln/>
        </p:spPr>
        <p:txBody>
          <a:bodyPr/>
          <a:lstStyle/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一个离散型随机变量取各个值的概率相同</a:t>
            </a:r>
          </a:p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列出随机变量取值及其取值的概率</a:t>
            </a:r>
          </a:p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例如，投掷一枚骰子，出现的点数及其出现各点的概率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90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离散型随机变量的概率分布</a:t>
            </a: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均匀分布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  <a:r>
              <a:rPr lang="en-US" altLang="zh-CN" sz="3600">
                <a:solidFill>
                  <a:schemeClr val="hlink"/>
                </a:solidFill>
              </a:rPr>
              <a:t> </a:t>
            </a:r>
          </a:p>
        </p:txBody>
      </p:sp>
      <p:sp>
        <p:nvSpPr>
          <p:cNvPr id="635907" name="Rectangle 3"/>
          <p:cNvSpPr>
            <a:spLocks noChangeArrowheads="1"/>
          </p:cNvSpPr>
          <p:nvPr/>
        </p:nvSpPr>
        <p:spPr bwMode="auto">
          <a:xfrm>
            <a:off x="533400" y="1752600"/>
            <a:ext cx="80772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altLang="zh-CN" sz="3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【</a:t>
            </a:r>
            <a:r>
              <a:rPr lang="zh-CN" altLang="en-US" sz="3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例</a:t>
            </a:r>
            <a:r>
              <a:rPr lang="en-US" altLang="zh-CN" sz="3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】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投掷一枚骰子，出现的点数是个离散型随机变量，其概率分布为</a:t>
            </a:r>
            <a:endParaRPr lang="zh-CN" altLang="en-US" sz="3000" i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</a:endParaRPr>
          </a:p>
        </p:txBody>
      </p:sp>
      <p:graphicFrame>
        <p:nvGraphicFramePr>
          <p:cNvPr id="635989" name="Group 85"/>
          <p:cNvGraphicFramePr>
            <a:graphicFrameLocks noGrp="1"/>
          </p:cNvGraphicFramePr>
          <p:nvPr/>
        </p:nvGraphicFramePr>
        <p:xfrm>
          <a:off x="762000" y="2819400"/>
          <a:ext cx="7848600" cy="1157288"/>
        </p:xfrm>
        <a:graphic>
          <a:graphicData uri="http://schemas.openxmlformats.org/drawingml/2006/table">
            <a:tbl>
              <a:tblPr/>
              <a:tblGrid>
                <a:gridCol w="2209800"/>
                <a:gridCol w="5638800"/>
              </a:tblGrid>
              <a:tr h="5334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= 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7B5B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1       2       3       4       5       6</a:t>
                      </a:r>
                      <a:endParaRPr kumimoji="1" lang="en-US" altLang="zh-CN" sz="30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67B3"/>
                    </a:solidFill>
                  </a:tcPr>
                </a:tc>
              </a:tr>
              <a:tr h="6096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=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)=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1/6    1/6    1/6    1/6    1/6    1/6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635988" name="Group 84"/>
          <p:cNvGrpSpPr>
            <a:grpSpLocks/>
          </p:cNvGrpSpPr>
          <p:nvPr/>
        </p:nvGrpSpPr>
        <p:grpSpPr bwMode="auto">
          <a:xfrm>
            <a:off x="2362200" y="4114800"/>
            <a:ext cx="5257800" cy="2514600"/>
            <a:chOff x="1488" y="2592"/>
            <a:chExt cx="3312" cy="1584"/>
          </a:xfrm>
        </p:grpSpPr>
        <p:sp>
          <p:nvSpPr>
            <p:cNvPr id="635956" name="Line 52"/>
            <p:cNvSpPr>
              <a:spLocks noChangeShapeType="1"/>
            </p:cNvSpPr>
            <p:nvPr/>
          </p:nvSpPr>
          <p:spPr bwMode="auto">
            <a:xfrm>
              <a:off x="2400" y="2976"/>
              <a:ext cx="0" cy="912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5962" name="Line 58"/>
            <p:cNvSpPr>
              <a:spLocks noChangeShapeType="1"/>
            </p:cNvSpPr>
            <p:nvPr/>
          </p:nvSpPr>
          <p:spPr bwMode="auto">
            <a:xfrm>
              <a:off x="2784" y="2976"/>
              <a:ext cx="0" cy="912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5963" name="Line 59"/>
            <p:cNvSpPr>
              <a:spLocks noChangeShapeType="1"/>
            </p:cNvSpPr>
            <p:nvPr/>
          </p:nvSpPr>
          <p:spPr bwMode="auto">
            <a:xfrm>
              <a:off x="3168" y="2976"/>
              <a:ext cx="0" cy="912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5964" name="Line 60"/>
            <p:cNvSpPr>
              <a:spLocks noChangeShapeType="1"/>
            </p:cNvSpPr>
            <p:nvPr/>
          </p:nvSpPr>
          <p:spPr bwMode="auto">
            <a:xfrm>
              <a:off x="3552" y="2976"/>
              <a:ext cx="0" cy="912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5965" name="Line 61"/>
            <p:cNvSpPr>
              <a:spLocks noChangeShapeType="1"/>
            </p:cNvSpPr>
            <p:nvPr/>
          </p:nvSpPr>
          <p:spPr bwMode="auto">
            <a:xfrm>
              <a:off x="4320" y="2976"/>
              <a:ext cx="0" cy="912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5966" name="Line 62"/>
            <p:cNvSpPr>
              <a:spLocks noChangeShapeType="1"/>
            </p:cNvSpPr>
            <p:nvPr/>
          </p:nvSpPr>
          <p:spPr bwMode="auto">
            <a:xfrm>
              <a:off x="3936" y="2976"/>
              <a:ext cx="0" cy="912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635976" name="Group 72"/>
            <p:cNvGrpSpPr>
              <a:grpSpLocks/>
            </p:cNvGrpSpPr>
            <p:nvPr/>
          </p:nvGrpSpPr>
          <p:grpSpPr bwMode="auto">
            <a:xfrm>
              <a:off x="1488" y="2592"/>
              <a:ext cx="641" cy="1392"/>
              <a:chOff x="1488" y="2592"/>
              <a:chExt cx="641" cy="1392"/>
            </a:xfrm>
          </p:grpSpPr>
          <p:sp>
            <p:nvSpPr>
              <p:cNvPr id="635954" name="Text Box 50"/>
              <p:cNvSpPr txBox="1">
                <a:spLocks noChangeArrowheads="1"/>
              </p:cNvSpPr>
              <p:nvPr/>
            </p:nvSpPr>
            <p:spPr bwMode="auto">
              <a:xfrm>
                <a:off x="1680" y="3696"/>
                <a:ext cx="384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zh-CN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panose="020B0604020202020204" pitchFamily="34" charset="0"/>
                  </a:rPr>
                  <a:t>0</a:t>
                </a:r>
              </a:p>
            </p:txBody>
          </p:sp>
          <p:sp>
            <p:nvSpPr>
              <p:cNvPr id="635955" name="Text Box 51"/>
              <p:cNvSpPr txBox="1">
                <a:spLocks noChangeArrowheads="1"/>
              </p:cNvSpPr>
              <p:nvPr/>
            </p:nvSpPr>
            <p:spPr bwMode="auto">
              <a:xfrm>
                <a:off x="1584" y="2880"/>
                <a:ext cx="46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zh-CN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panose="020B0604020202020204" pitchFamily="34" charset="0"/>
                  </a:rPr>
                  <a:t>1/6</a:t>
                </a:r>
              </a:p>
            </p:txBody>
          </p:sp>
          <p:sp>
            <p:nvSpPr>
              <p:cNvPr id="635959" name="Text Box 55"/>
              <p:cNvSpPr txBox="1">
                <a:spLocks noChangeArrowheads="1"/>
              </p:cNvSpPr>
              <p:nvPr/>
            </p:nvSpPr>
            <p:spPr bwMode="auto">
              <a:xfrm>
                <a:off x="1488" y="2592"/>
                <a:ext cx="641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zh-CN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P</a:t>
                </a:r>
                <a:r>
                  <a:rPr lang="en-US" altLang="zh-CN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(</a:t>
                </a:r>
                <a:r>
                  <a:rPr lang="en-US" altLang="zh-CN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x</a:t>
                </a:r>
                <a:r>
                  <a:rPr lang="en-US" altLang="zh-CN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)</a:t>
                </a:r>
              </a:p>
            </p:txBody>
          </p:sp>
        </p:grpSp>
        <p:sp>
          <p:nvSpPr>
            <p:cNvPr id="635957" name="Text Box 53"/>
            <p:cNvSpPr txBox="1">
              <a:spLocks noChangeArrowheads="1"/>
            </p:cNvSpPr>
            <p:nvPr/>
          </p:nvSpPr>
          <p:spPr bwMode="auto">
            <a:xfrm>
              <a:off x="2304" y="3888"/>
              <a:ext cx="2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635958" name="Text Box 54"/>
            <p:cNvSpPr txBox="1">
              <a:spLocks noChangeArrowheads="1"/>
            </p:cNvSpPr>
            <p:nvPr/>
          </p:nvSpPr>
          <p:spPr bwMode="auto">
            <a:xfrm>
              <a:off x="4560" y="3888"/>
              <a:ext cx="2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</a:rPr>
                <a:t>x</a:t>
              </a:r>
            </a:p>
          </p:txBody>
        </p:sp>
        <p:sp>
          <p:nvSpPr>
            <p:cNvPr id="635968" name="Text Box 64"/>
            <p:cNvSpPr txBox="1">
              <a:spLocks noChangeArrowheads="1"/>
            </p:cNvSpPr>
            <p:nvPr/>
          </p:nvSpPr>
          <p:spPr bwMode="auto">
            <a:xfrm>
              <a:off x="2688" y="3888"/>
              <a:ext cx="2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635969" name="Text Box 65"/>
            <p:cNvSpPr txBox="1">
              <a:spLocks noChangeArrowheads="1"/>
            </p:cNvSpPr>
            <p:nvPr/>
          </p:nvSpPr>
          <p:spPr bwMode="auto">
            <a:xfrm>
              <a:off x="3072" y="3888"/>
              <a:ext cx="2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635970" name="Text Box 66"/>
            <p:cNvSpPr txBox="1">
              <a:spLocks noChangeArrowheads="1"/>
            </p:cNvSpPr>
            <p:nvPr/>
          </p:nvSpPr>
          <p:spPr bwMode="auto">
            <a:xfrm>
              <a:off x="3456" y="3888"/>
              <a:ext cx="2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</a:rPr>
                <a:t>4</a:t>
              </a:r>
            </a:p>
          </p:txBody>
        </p:sp>
        <p:sp>
          <p:nvSpPr>
            <p:cNvPr id="635971" name="Text Box 67"/>
            <p:cNvSpPr txBox="1">
              <a:spLocks noChangeArrowheads="1"/>
            </p:cNvSpPr>
            <p:nvPr/>
          </p:nvSpPr>
          <p:spPr bwMode="auto">
            <a:xfrm>
              <a:off x="3840" y="3888"/>
              <a:ext cx="2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</a:rPr>
                <a:t>5</a:t>
              </a:r>
            </a:p>
          </p:txBody>
        </p:sp>
        <p:sp>
          <p:nvSpPr>
            <p:cNvPr id="635972" name="Text Box 68"/>
            <p:cNvSpPr txBox="1">
              <a:spLocks noChangeArrowheads="1"/>
            </p:cNvSpPr>
            <p:nvPr/>
          </p:nvSpPr>
          <p:spPr bwMode="auto">
            <a:xfrm>
              <a:off x="4224" y="3888"/>
              <a:ext cx="2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</a:rPr>
                <a:t>6</a:t>
              </a:r>
            </a:p>
          </p:txBody>
        </p:sp>
        <p:grpSp>
          <p:nvGrpSpPr>
            <p:cNvPr id="635979" name="Group 75"/>
            <p:cNvGrpSpPr>
              <a:grpSpLocks/>
            </p:cNvGrpSpPr>
            <p:nvPr/>
          </p:nvGrpSpPr>
          <p:grpSpPr bwMode="auto">
            <a:xfrm>
              <a:off x="2051" y="2640"/>
              <a:ext cx="2749" cy="1248"/>
              <a:chOff x="3504" y="2544"/>
              <a:chExt cx="1872" cy="1344"/>
            </a:xfrm>
          </p:grpSpPr>
          <p:grpSp>
            <p:nvGrpSpPr>
              <p:cNvPr id="635980" name="Group 76"/>
              <p:cNvGrpSpPr>
                <a:grpSpLocks/>
              </p:cNvGrpSpPr>
              <p:nvPr/>
            </p:nvGrpSpPr>
            <p:grpSpPr bwMode="auto">
              <a:xfrm>
                <a:off x="3504" y="2544"/>
                <a:ext cx="1872" cy="1344"/>
                <a:chOff x="3408" y="2544"/>
                <a:chExt cx="1872" cy="1344"/>
              </a:xfrm>
            </p:grpSpPr>
            <p:sp>
              <p:nvSpPr>
                <p:cNvPr id="635981" name="Line 77"/>
                <p:cNvSpPr>
                  <a:spLocks noChangeShapeType="1"/>
                </p:cNvSpPr>
                <p:nvPr/>
              </p:nvSpPr>
              <p:spPr bwMode="auto">
                <a:xfrm>
                  <a:off x="3408" y="2544"/>
                  <a:ext cx="0" cy="1344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triangle" w="med" len="med"/>
                  <a:tailEnd/>
                </a:ln>
                <a:effectLst>
                  <a:outerShdw dist="1796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35982" name="Line 78"/>
                <p:cNvSpPr>
                  <a:spLocks noChangeShapeType="1"/>
                </p:cNvSpPr>
                <p:nvPr/>
              </p:nvSpPr>
              <p:spPr bwMode="auto">
                <a:xfrm>
                  <a:off x="3408" y="3888"/>
                  <a:ext cx="1872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>
                  <a:outerShdw dist="28398" dir="1593903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635983" name="Line 79"/>
              <p:cNvSpPr>
                <a:spLocks noChangeShapeType="1"/>
              </p:cNvSpPr>
              <p:nvPr/>
            </p:nvSpPr>
            <p:spPr bwMode="auto">
              <a:xfrm>
                <a:off x="3504" y="3456"/>
                <a:ext cx="4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>
                <a:outerShdw dist="127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5984" name="Line 80"/>
              <p:cNvSpPr>
                <a:spLocks noChangeShapeType="1"/>
              </p:cNvSpPr>
              <p:nvPr/>
            </p:nvSpPr>
            <p:spPr bwMode="auto">
              <a:xfrm>
                <a:off x="3504" y="2928"/>
                <a:ext cx="4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>
                <a:outerShdw dist="127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ransition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2286000"/>
            <a:ext cx="8153400" cy="1143000"/>
          </a:xfrm>
          <a:noFill/>
          <a:ln/>
        </p:spPr>
        <p:txBody>
          <a:bodyPr anchor="ctr" anchorCtr="0"/>
          <a:lstStyle/>
          <a:p>
            <a:r>
              <a:rPr lang="zh-CN" altLang="en-US" sz="4100" dirty="0">
                <a:solidFill>
                  <a:schemeClr val="tx1"/>
                </a:solidFill>
              </a:rPr>
              <a:t>离散型随机变量</a:t>
            </a:r>
            <a:r>
              <a:rPr lang="zh-CN" altLang="en-US" sz="4100" dirty="0" smtClean="0">
                <a:solidFill>
                  <a:schemeClr val="tx1"/>
                </a:solidFill>
              </a:rPr>
              <a:t>的期望值和</a:t>
            </a:r>
            <a:r>
              <a:rPr lang="zh-CN" altLang="en-US" sz="4100" dirty="0">
                <a:solidFill>
                  <a:schemeClr val="tx1"/>
                </a:solidFill>
              </a:rPr>
              <a:t>方差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学习目标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00213"/>
            <a:ext cx="8382000" cy="4572000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spcBef>
                <a:spcPct val="33000"/>
              </a:spcBef>
              <a:buFontTx/>
              <a:buAutoNum type="arabicPeriod"/>
            </a:pPr>
            <a:r>
              <a:rPr lang="zh-CN" altLang="en-US" sz="3000" b="1" dirty="0" smtClean="0">
                <a:solidFill>
                  <a:schemeClr val="tx1"/>
                </a:solidFill>
              </a:rPr>
              <a:t>了解随机事件及其概率</a:t>
            </a:r>
            <a:endParaRPr lang="en-US" altLang="zh-CN" sz="3000" b="1" dirty="0" smtClean="0">
              <a:solidFill>
                <a:schemeClr val="tx1"/>
              </a:solidFill>
            </a:endParaRPr>
          </a:p>
          <a:p>
            <a:pPr marL="609600" indent="-609600">
              <a:lnSpc>
                <a:spcPct val="90000"/>
              </a:lnSpc>
              <a:spcBef>
                <a:spcPct val="33000"/>
              </a:spcBef>
              <a:buFontTx/>
              <a:buAutoNum type="arabicPeriod"/>
            </a:pPr>
            <a:r>
              <a:rPr lang="zh-CN" altLang="en-US" sz="3000" b="1" dirty="0" smtClean="0">
                <a:solidFill>
                  <a:schemeClr val="tx1"/>
                </a:solidFill>
              </a:rPr>
              <a:t>解释</a:t>
            </a:r>
            <a:r>
              <a:rPr lang="zh-CN" altLang="en-US" sz="3000" b="1" dirty="0">
                <a:solidFill>
                  <a:schemeClr val="tx1"/>
                </a:solidFill>
              </a:rPr>
              <a:t>随机变量及其分布</a:t>
            </a:r>
          </a:p>
          <a:p>
            <a:pPr marL="609600" indent="-609600">
              <a:lnSpc>
                <a:spcPct val="90000"/>
              </a:lnSpc>
              <a:spcBef>
                <a:spcPct val="33000"/>
              </a:spcBef>
              <a:buFontTx/>
              <a:buAutoNum type="arabicPeriod"/>
            </a:pPr>
            <a:r>
              <a:rPr lang="zh-CN" altLang="en-US" sz="3000" b="1" dirty="0">
                <a:solidFill>
                  <a:schemeClr val="tx1"/>
                </a:solidFill>
              </a:rPr>
              <a:t>计算随机变量的数学期望和方差</a:t>
            </a:r>
          </a:p>
          <a:p>
            <a:pPr marL="609600" indent="-609600">
              <a:lnSpc>
                <a:spcPct val="90000"/>
              </a:lnSpc>
              <a:spcBef>
                <a:spcPct val="40000"/>
              </a:spcBef>
              <a:buFontTx/>
              <a:buAutoNum type="arabicPeriod" startAt="5"/>
            </a:pPr>
            <a:r>
              <a:rPr lang="zh-CN" altLang="en-US" sz="3000" b="1" dirty="0">
                <a:solidFill>
                  <a:schemeClr val="tx1"/>
                </a:solidFill>
              </a:rPr>
              <a:t>计算离散型随机变量的概率和概率分布</a:t>
            </a:r>
          </a:p>
          <a:p>
            <a:pPr marL="609600" indent="-609600">
              <a:lnSpc>
                <a:spcPct val="90000"/>
              </a:lnSpc>
              <a:spcBef>
                <a:spcPct val="40000"/>
              </a:spcBef>
              <a:buFontTx/>
              <a:buAutoNum type="arabicPeriod" startAt="5"/>
            </a:pPr>
            <a:r>
              <a:rPr lang="zh-CN" altLang="en-US" sz="3000" b="1" dirty="0">
                <a:solidFill>
                  <a:schemeClr val="tx1"/>
                </a:solidFill>
              </a:rPr>
              <a:t>计算连续型随机变量的概率</a:t>
            </a:r>
          </a:p>
          <a:p>
            <a:pPr marL="609600" indent="-609600">
              <a:lnSpc>
                <a:spcPct val="90000"/>
              </a:lnSpc>
              <a:spcBef>
                <a:spcPct val="40000"/>
              </a:spcBef>
              <a:buFontTx/>
              <a:buAutoNum type="arabicPeriod" startAt="7"/>
            </a:pPr>
            <a:r>
              <a:rPr lang="zh-CN" altLang="en-US" sz="3000" b="1" dirty="0" smtClean="0">
                <a:solidFill>
                  <a:schemeClr val="tx1"/>
                </a:solidFill>
              </a:rPr>
              <a:t>用</a:t>
            </a:r>
            <a:r>
              <a:rPr lang="en-US" altLang="zh-CN" sz="3000" b="1" dirty="0">
                <a:solidFill>
                  <a:schemeClr val="tx1"/>
                </a:solidFill>
              </a:rPr>
              <a:t>Excel</a:t>
            </a:r>
            <a:r>
              <a:rPr lang="zh-CN" altLang="en-US" sz="3000" b="1" dirty="0">
                <a:solidFill>
                  <a:schemeClr val="tx1"/>
                </a:solidFill>
              </a:rPr>
              <a:t>计算分布的概率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30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离散型随机变量</a:t>
            </a:r>
            <a:r>
              <a:rPr lang="zh-CN" altLang="en-US" dirty="0" smtClean="0">
                <a:solidFill>
                  <a:schemeClr val="tx1"/>
                </a:solidFill>
              </a:rPr>
              <a:t>的期望值</a:t>
            </a:r>
            <a:r>
              <a:rPr lang="zh-CN" altLang="en-US" dirty="0">
                <a:solidFill>
                  <a:schemeClr val="tx1"/>
                </a:solidFill>
              </a:rPr>
              <a:t/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en-US" altLang="zh-CN" sz="3600" dirty="0">
                <a:solidFill>
                  <a:schemeClr val="hlink"/>
                </a:solidFill>
                <a:latin typeface="Arial" panose="020B0604020202020204" pitchFamily="34" charset="0"/>
              </a:rPr>
              <a:t>(expected value)</a:t>
            </a:r>
          </a:p>
        </p:txBody>
      </p:sp>
      <p:sp>
        <p:nvSpPr>
          <p:cNvPr id="482307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230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700213"/>
            <a:ext cx="8229600" cy="2438400"/>
          </a:xfrm>
          <a:noFill/>
          <a:ln/>
        </p:spPr>
        <p:txBody>
          <a:bodyPr/>
          <a:lstStyle/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在离散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型随机变量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的一切可能取值的完备组中，各可能取值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3000" i="1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i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与其</a:t>
            </a:r>
            <a:r>
              <a:rPr lang="zh-CN" altLang="en-US" sz="3000">
                <a:solidFill>
                  <a:schemeClr val="tx1"/>
                </a:solidFill>
              </a:rPr>
              <a:t>取相对应的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概率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3000" i="1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i</a:t>
            </a:r>
            <a:r>
              <a:rPr lang="zh-CN" altLang="en-US" sz="3000">
                <a:solidFill>
                  <a:schemeClr val="tx1"/>
                </a:solidFill>
              </a:rPr>
              <a:t>乘积之和</a:t>
            </a:r>
          </a:p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描述离散型随机变量取值的集中程度</a:t>
            </a:r>
          </a:p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计算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公式为</a:t>
            </a:r>
          </a:p>
        </p:txBody>
      </p:sp>
      <p:graphicFrame>
        <p:nvGraphicFramePr>
          <p:cNvPr id="482309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1752600" y="4005263"/>
          <a:ext cx="5638800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314" name="Equation" r:id="rId4" imgW="2286000" imgH="888840" progId="Equation.3">
                  <p:embed/>
                </p:oleObj>
              </mc:Choice>
              <mc:Fallback>
                <p:oleObj name="Equation" r:id="rId4" imgW="2286000" imgH="88884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4005263"/>
                        <a:ext cx="5638800" cy="213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2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2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823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23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823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23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82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2308" grpId="0" build="p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35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离散型随机变量的方差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(variance)</a:t>
            </a:r>
          </a:p>
        </p:txBody>
      </p:sp>
      <p:sp>
        <p:nvSpPr>
          <p:cNvPr id="484355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435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85800" y="1700213"/>
            <a:ext cx="7772400" cy="20574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 sz="2800">
                <a:solidFill>
                  <a:schemeClr val="tx1"/>
                </a:solidFill>
              </a:rPr>
              <a:t>随机变量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</a:rPr>
              <a:t>的</a:t>
            </a:r>
            <a:r>
              <a:rPr lang="zh-CN" altLang="en-US" sz="2800">
                <a:solidFill>
                  <a:schemeClr val="tx1"/>
                </a:solidFill>
              </a:rPr>
              <a:t>每一个取值与期望值的离差平方和的数学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</a:rPr>
              <a:t>期望，记为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D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 sz="2800">
                <a:solidFill>
                  <a:schemeClr val="tx1"/>
                </a:solidFill>
              </a:rPr>
              <a:t>描述离散型随机变量取值的分散程度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 sz="2800">
                <a:solidFill>
                  <a:schemeClr val="tx1"/>
                </a:solidFill>
              </a:rPr>
              <a:t>计算公式为</a:t>
            </a:r>
          </a:p>
        </p:txBody>
      </p:sp>
      <p:graphicFrame>
        <p:nvGraphicFramePr>
          <p:cNvPr id="484357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1752600" y="3716338"/>
          <a:ext cx="5257800" cy="22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362" name="Equation" r:id="rId4" imgW="1803240" imgH="914400" progId="Equation.3">
                  <p:embed/>
                </p:oleObj>
              </mc:Choice>
              <mc:Fallback>
                <p:oleObj name="Equation" r:id="rId4" imgW="1803240" imgH="91440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3716338"/>
                        <a:ext cx="5257800" cy="2209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4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4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843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43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84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84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8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4356" grpId="0" build="p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95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离散型随机变量的方差</a:t>
            </a: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例题分析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 </a:t>
            </a:r>
          </a:p>
        </p:txBody>
      </p:sp>
      <p:sp>
        <p:nvSpPr>
          <p:cNvPr id="637955" name="Rectangle 3"/>
          <p:cNvSpPr>
            <a:spLocks noChangeArrowheads="1"/>
          </p:cNvSpPr>
          <p:nvPr/>
        </p:nvSpPr>
        <p:spPr bwMode="auto">
          <a:xfrm>
            <a:off x="533400" y="1700213"/>
            <a:ext cx="8077200" cy="860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altLang="zh-CN" sz="28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【</a:t>
            </a:r>
            <a:r>
              <a:rPr lang="zh-CN" altLang="en-US" sz="28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例</a:t>
            </a:r>
            <a:r>
              <a:rPr lang="en-US" altLang="zh-CN" sz="28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】</a:t>
            </a:r>
            <a:r>
              <a:rPr lang="zh-CN" altLang="en-US" sz="28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投掷一枚骰子，出现的点数是个离散型随机变量，其概率分布为如下。计算数学期望和方差</a:t>
            </a:r>
            <a:endParaRPr lang="zh-CN" altLang="en-US" sz="2800" i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</a:endParaRPr>
          </a:p>
        </p:txBody>
      </p:sp>
      <p:graphicFrame>
        <p:nvGraphicFramePr>
          <p:cNvPr id="638001" name="Group 49"/>
          <p:cNvGraphicFramePr>
            <a:graphicFrameLocks noGrp="1"/>
          </p:cNvGraphicFramePr>
          <p:nvPr/>
        </p:nvGraphicFramePr>
        <p:xfrm>
          <a:off x="762000" y="2708275"/>
          <a:ext cx="7772400" cy="1157288"/>
        </p:xfrm>
        <a:graphic>
          <a:graphicData uri="http://schemas.openxmlformats.org/drawingml/2006/table">
            <a:tbl>
              <a:tblPr/>
              <a:tblGrid>
                <a:gridCol w="2216150"/>
                <a:gridCol w="5556250"/>
              </a:tblGrid>
              <a:tr h="5334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 = 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7B5B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1       2       3       4       5       6</a:t>
                      </a:r>
                      <a:endParaRPr kumimoji="1" lang="en-US" altLang="zh-CN" sz="30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67B3"/>
                    </a:solidFill>
                  </a:tcPr>
                </a:tc>
              </a:tr>
              <a:tr h="6096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=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)=</a:t>
                      </a:r>
                      <a:r>
                        <a:rPr kumimoji="1" lang="en-US" altLang="zh-CN" sz="30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p</a:t>
                      </a:r>
                      <a:r>
                        <a:rPr kumimoji="1" lang="en-US" altLang="zh-CN" sz="30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  <a:endParaRPr kumimoji="1" lang="en-US" altLang="zh-CN" sz="30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6858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panose="05000000000000000000" pitchFamily="2" charset="2"/>
                        <a:defRPr kumimoji="1" sz="24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08585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Wingdings" panose="05000000000000000000" pitchFamily="2" charset="2"/>
                        <a:defRPr kumimoji="1" sz="2000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428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Monotype Sorts" pitchFamily="2" charset="2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100000"/>
                        <a:defRPr kumimoji="1">
                          <a:solidFill>
                            <a:srgbClr val="F0F0F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1/6    1/6    1/6    1/6    1/6    1/6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718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6E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37995" name="Rectangle 43"/>
          <p:cNvSpPr>
            <a:spLocks noChangeArrowheads="1"/>
          </p:cNvSpPr>
          <p:nvPr/>
        </p:nvSpPr>
        <p:spPr bwMode="auto">
          <a:xfrm>
            <a:off x="838200" y="4114800"/>
            <a:ext cx="306070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解：</a:t>
            </a:r>
            <a:r>
              <a:rPr lang="zh-CN" altLang="en-US" sz="28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数学期望为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：</a:t>
            </a:r>
          </a:p>
        </p:txBody>
      </p:sp>
      <p:graphicFrame>
        <p:nvGraphicFramePr>
          <p:cNvPr id="637996" name="Object 44">
            <a:hlinkClick r:id="" action="ppaction://ole?verb=0"/>
          </p:cNvPr>
          <p:cNvGraphicFramePr>
            <a:graphicFrameLocks/>
          </p:cNvGraphicFramePr>
          <p:nvPr/>
        </p:nvGraphicFramePr>
        <p:xfrm>
          <a:off x="3733800" y="4038600"/>
          <a:ext cx="49530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8010" name="Equation" r:id="rId4" imgW="2501640" imgH="431640" progId="Equation.3">
                  <p:embed/>
                </p:oleObj>
              </mc:Choice>
              <mc:Fallback>
                <p:oleObj name="Equation" r:id="rId4" imgW="2501640" imgH="431640" progId="Equation.3">
                  <p:embed/>
                  <p:pic>
                    <p:nvPicPr>
                      <p:cNvPr id="0" name="Object 44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3800" y="4038600"/>
                        <a:ext cx="49530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7997" name="Rectangle 45"/>
          <p:cNvSpPr>
            <a:spLocks noChangeArrowheads="1"/>
          </p:cNvSpPr>
          <p:nvPr/>
        </p:nvSpPr>
        <p:spPr bwMode="auto">
          <a:xfrm>
            <a:off x="1600200" y="4953000"/>
            <a:ext cx="16065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方差为：</a:t>
            </a:r>
          </a:p>
        </p:txBody>
      </p:sp>
      <p:graphicFrame>
        <p:nvGraphicFramePr>
          <p:cNvPr id="637999" name="Object 47">
            <a:hlinkClick r:id="" action="ppaction://ole?verb=0"/>
          </p:cNvPr>
          <p:cNvGraphicFramePr>
            <a:graphicFrameLocks/>
          </p:cNvGraphicFramePr>
          <p:nvPr/>
        </p:nvGraphicFramePr>
        <p:xfrm>
          <a:off x="3048000" y="4953000"/>
          <a:ext cx="55626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8011" name="Equation" r:id="rId6" imgW="3162240" imgH="838080" progId="Equation.3">
                  <p:embed/>
                </p:oleObj>
              </mc:Choice>
              <mc:Fallback>
                <p:oleObj name="Equation" r:id="rId6" imgW="3162240" imgH="838080" progId="Equation.3">
                  <p:embed/>
                  <p:pic>
                    <p:nvPicPr>
                      <p:cNvPr id="0" name="Object 47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0" y="4953000"/>
                        <a:ext cx="5562600" cy="1447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2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zh-CN" altLang="en-US" sz="4400">
                <a:solidFill>
                  <a:schemeClr val="tx1"/>
                </a:solidFill>
              </a:rPr>
              <a:t>几种常见的离散型概率分布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二项试验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贝努里试验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  <a:r>
              <a:rPr lang="en-US" altLang="zh-CN" sz="3600">
                <a:solidFill>
                  <a:schemeClr val="hlink"/>
                </a:solidFill>
              </a:rPr>
              <a:t> </a:t>
            </a:r>
          </a:p>
        </p:txBody>
      </p:sp>
      <p:sp>
        <p:nvSpPr>
          <p:cNvPr id="492547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254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85800" y="1700213"/>
            <a:ext cx="8062913" cy="43434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二项分布与贝努里试验有关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贝努里试验具有如下属性</a:t>
            </a:r>
          </a:p>
          <a:p>
            <a:pPr marL="1219200" lvl="1" indent="-533400" algn="just"/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试验包含了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个相同的试验</a:t>
            </a:r>
          </a:p>
          <a:p>
            <a:pPr marL="1219200" lvl="1" indent="-533400" algn="just"/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每次试验只有两个可能的结果，即“成功”和“失败”</a:t>
            </a:r>
          </a:p>
          <a:p>
            <a:pPr marL="1219200" lvl="1" indent="-533400" algn="just"/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出现“成功”的概率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p </a:t>
            </a:r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对每次试验结果是相同的；“失败”的概率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q </a:t>
            </a:r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也相同，且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p 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</a:rPr>
              <a:t>+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q 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</a:rPr>
              <a:t>= 1</a:t>
            </a:r>
          </a:p>
          <a:p>
            <a:pPr marL="1219200" lvl="1" indent="-533400" algn="just"/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试验是相互独立的</a:t>
            </a:r>
          </a:p>
          <a:p>
            <a:pPr marL="1219200" lvl="1" indent="-533400" algn="just"/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试验“成功”或“失败”可以计数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925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25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925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25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925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25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925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25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925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25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925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25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925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25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2548" grpId="0" build="p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12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二项分布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(Binomial distribution)</a:t>
            </a:r>
          </a:p>
        </p:txBody>
      </p:sp>
      <p:sp>
        <p:nvSpPr>
          <p:cNvPr id="517123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712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85800" y="1700213"/>
            <a:ext cx="7918450" cy="43434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进行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次重复试验，出现“成功”的次数的概率分布称为二项分布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设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为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n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次重复试验中事件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出现的次数，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取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的概率为</a:t>
            </a:r>
          </a:p>
        </p:txBody>
      </p:sp>
      <p:graphicFrame>
        <p:nvGraphicFramePr>
          <p:cNvPr id="517125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1676400" y="3886200"/>
          <a:ext cx="6477000" cy="190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132" name="Equation" r:id="rId4" imgW="2628720" imgH="685800" progId="Equation.3">
                  <p:embed/>
                </p:oleObj>
              </mc:Choice>
              <mc:Fallback>
                <p:oleObj name="Equation" r:id="rId4" imgW="2628720" imgH="68580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3886200"/>
                        <a:ext cx="6477000" cy="190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7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7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17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7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17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7124" grpId="0" build="p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二项分布</a:t>
            </a:r>
            <a:endParaRPr lang="zh-CN" altLang="en-US" sz="3600">
              <a:solidFill>
                <a:schemeClr val="tx1"/>
              </a:solidFill>
            </a:endParaRPr>
          </a:p>
        </p:txBody>
      </p:sp>
      <p:sp>
        <p:nvSpPr>
          <p:cNvPr id="486403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640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85800" y="1752600"/>
            <a:ext cx="7772400" cy="44196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 sz="2800">
                <a:solidFill>
                  <a:schemeClr val="tx1"/>
                </a:solidFill>
              </a:rPr>
              <a:t>显然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</a:rPr>
              <a:t>， 对于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=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 0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，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=1,2,…,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，有</a:t>
            </a:r>
          </a:p>
          <a:p>
            <a:pPr marL="609600" indent="-609600" algn="just"/>
            <a:endParaRPr lang="zh-CN" altLang="en-US" sz="280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609600" indent="-609600" algn="just"/>
            <a:endParaRPr lang="zh-CN" altLang="en-US" sz="280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609600" indent="-609600" algn="just">
              <a:buFontTx/>
              <a:buAutoNum type="arabicPeriod" startAt="2"/>
            </a:pPr>
            <a:r>
              <a:rPr lang="zh-CN" altLang="en-US" sz="3000">
                <a:solidFill>
                  <a:schemeClr val="tx1"/>
                </a:solidFill>
              </a:rPr>
              <a:t>同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样有</a:t>
            </a:r>
          </a:p>
          <a:p>
            <a:pPr marL="609600" indent="-609600" algn="just">
              <a:buFontTx/>
              <a:buAutoNum type="arabicPeriod" startAt="2"/>
            </a:pPr>
            <a:endParaRPr lang="zh-CN" altLang="en-US" sz="360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609600" indent="-609600" algn="just">
              <a:buFontTx/>
              <a:buAutoNum type="arabicPeriod" startAt="2"/>
            </a:pPr>
            <a:endParaRPr lang="zh-CN" altLang="en-US" sz="360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609600" indent="-609600" algn="just">
              <a:buFontTx/>
              <a:buAutoNum type="arabicPeriod" startAt="2"/>
            </a:pPr>
            <a:r>
              <a:rPr lang="zh-CN" altLang="en-US" sz="3000">
                <a:solidFill>
                  <a:schemeClr val="tx1"/>
                </a:solidFill>
              </a:rPr>
              <a:t>当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n 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= </a:t>
            </a:r>
            <a:r>
              <a:rPr lang="en-US" altLang="zh-CN" sz="3000">
                <a:solidFill>
                  <a:schemeClr val="tx1"/>
                </a:solidFill>
              </a:rPr>
              <a:t>1 </a:t>
            </a:r>
            <a:r>
              <a:rPr lang="zh-CN" altLang="en-US" sz="3000">
                <a:solidFill>
                  <a:schemeClr val="tx1"/>
                </a:solidFill>
              </a:rPr>
              <a:t>时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，二项分布化简为</a:t>
            </a:r>
            <a:endParaRPr lang="zh-CN" altLang="en-US" sz="28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486405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2200275" y="2349500"/>
          <a:ext cx="3522663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421" name="公式" r:id="rId4" imgW="1650960" imgH="431640" progId="Equation.3">
                  <p:embed/>
                </p:oleObj>
              </mc:Choice>
              <mc:Fallback>
                <p:oleObj name="公式" r:id="rId4" imgW="1650960" imgH="43164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0275" y="2349500"/>
                        <a:ext cx="3522663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6407" name="Object 7">
            <a:hlinkClick r:id="" action="ppaction://ole?verb=0"/>
          </p:cNvPr>
          <p:cNvGraphicFramePr>
            <a:graphicFrameLocks/>
          </p:cNvGraphicFramePr>
          <p:nvPr/>
        </p:nvGraphicFramePr>
        <p:xfrm>
          <a:off x="2514600" y="5791200"/>
          <a:ext cx="4419600" cy="50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422" name="公式" r:id="rId6" imgW="1841400" imgH="228600" progId="Equation.3">
                  <p:embed/>
                </p:oleObj>
              </mc:Choice>
              <mc:Fallback>
                <p:oleObj name="公式" r:id="rId6" imgW="1841400" imgH="228600" progId="Equation.3">
                  <p:embed/>
                  <p:pic>
                    <p:nvPicPr>
                      <p:cNvPr id="0" name="Object 7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4600" y="5791200"/>
                        <a:ext cx="4419600" cy="509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6408" name="Object 8">
            <a:hlinkClick r:id="" action="ppaction://ole?verb=0"/>
          </p:cNvPr>
          <p:cNvGraphicFramePr>
            <a:graphicFrameLocks/>
          </p:cNvGraphicFramePr>
          <p:nvPr/>
        </p:nvGraphicFramePr>
        <p:xfrm>
          <a:off x="2260600" y="3716338"/>
          <a:ext cx="3630613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6423" name="公式" r:id="rId8" imgW="1790640" imgH="888840" progId="Equation.3">
                  <p:embed/>
                </p:oleObj>
              </mc:Choice>
              <mc:Fallback>
                <p:oleObj name="公式" r:id="rId8" imgW="1790640" imgH="888840" progId="Equation.3">
                  <p:embed/>
                  <p:pic>
                    <p:nvPicPr>
                      <p:cNvPr id="0" name="Object 8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0600" y="3716338"/>
                        <a:ext cx="3630613" cy="152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二项分布的数学期望和方差</a:t>
            </a:r>
            <a:endParaRPr lang="zh-CN" altLang="en-US" sz="3600">
              <a:solidFill>
                <a:schemeClr val="tx1"/>
              </a:solidFill>
            </a:endParaRPr>
          </a:p>
        </p:txBody>
      </p:sp>
      <p:sp>
        <p:nvSpPr>
          <p:cNvPr id="494595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459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85800" y="1844675"/>
            <a:ext cx="7772400" cy="41148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二项分布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的数学期望为</a:t>
            </a:r>
          </a:p>
          <a:p>
            <a:pPr marL="609600" indent="-609600" algn="just"/>
            <a:r>
              <a:rPr lang="zh-CN" altLang="en-US" i="1">
                <a:solidFill>
                  <a:schemeClr val="tx1"/>
                </a:solidFill>
                <a:latin typeface="Times New Roman" panose="02020603050405020304" pitchFamily="18" charset="0"/>
              </a:rPr>
              <a:t>                 </a:t>
            </a:r>
            <a:r>
              <a:rPr lang="en-US" altLang="zh-CN" b="1" i="1">
                <a:solidFill>
                  <a:schemeClr val="tx1"/>
                </a:solidFill>
                <a:latin typeface="Times New Roman" panose="02020603050405020304" pitchFamily="18" charset="0"/>
              </a:rPr>
              <a:t>E 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</a:rPr>
              <a:t>( </a:t>
            </a:r>
            <a:r>
              <a:rPr lang="en-US" altLang="zh-CN" b="1" i="1">
                <a:solidFill>
                  <a:schemeClr val="tx1"/>
                </a:solidFill>
                <a:latin typeface="Times New Roman" panose="02020603050405020304" pitchFamily="18" charset="0"/>
              </a:rPr>
              <a:t>X 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</a:rPr>
              <a:t>) </a:t>
            </a:r>
            <a:r>
              <a:rPr lang="zh-CN" altLang="en-US" b="1">
                <a:solidFill>
                  <a:schemeClr val="tx1"/>
                </a:solidFill>
                <a:latin typeface="Times New Roman" panose="02020603050405020304" pitchFamily="18" charset="0"/>
              </a:rPr>
              <a:t>＝ </a:t>
            </a:r>
            <a:r>
              <a:rPr lang="en-US" altLang="zh-CN" b="1" i="1">
                <a:solidFill>
                  <a:schemeClr val="tx1"/>
                </a:solidFill>
                <a:latin typeface="Times New Roman" panose="02020603050405020304" pitchFamily="18" charset="0"/>
              </a:rPr>
              <a:t>np</a:t>
            </a:r>
          </a:p>
          <a:p>
            <a:pPr marL="609600" indent="-609600" algn="just">
              <a:buFontTx/>
              <a:buAutoNum type="arabicPeriod" startAt="2"/>
            </a:pPr>
            <a:r>
              <a:rPr lang="zh-CN" altLang="en-US">
                <a:solidFill>
                  <a:schemeClr val="tx1"/>
                </a:solidFill>
              </a:rPr>
              <a:t>方差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为</a:t>
            </a:r>
          </a:p>
          <a:p>
            <a:pPr marL="609600" indent="-609600" algn="just"/>
            <a:r>
              <a:rPr lang="zh-CN" altLang="en-US" b="1" i="1">
                <a:solidFill>
                  <a:schemeClr val="tx1"/>
                </a:solidFill>
                <a:latin typeface="Times New Roman" panose="02020603050405020304" pitchFamily="18" charset="0"/>
              </a:rPr>
              <a:t>                 </a:t>
            </a:r>
            <a:r>
              <a:rPr lang="en-US" altLang="zh-CN" b="1" i="1">
                <a:solidFill>
                  <a:schemeClr val="tx1"/>
                </a:solidFill>
                <a:latin typeface="Times New Roman" panose="02020603050405020304" pitchFamily="18" charset="0"/>
              </a:rPr>
              <a:t>D 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</a:rPr>
              <a:t>( </a:t>
            </a:r>
            <a:r>
              <a:rPr lang="en-US" altLang="zh-CN" b="1" i="1">
                <a:solidFill>
                  <a:schemeClr val="tx1"/>
                </a:solidFill>
                <a:latin typeface="Times New Roman" panose="02020603050405020304" pitchFamily="18" charset="0"/>
              </a:rPr>
              <a:t>X 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</a:rPr>
              <a:t>) </a:t>
            </a:r>
            <a:r>
              <a:rPr lang="zh-CN" altLang="en-US" b="1">
                <a:solidFill>
                  <a:schemeClr val="tx1"/>
                </a:solidFill>
                <a:latin typeface="Times New Roman" panose="02020603050405020304" pitchFamily="18" charset="0"/>
              </a:rPr>
              <a:t>＝ </a:t>
            </a:r>
            <a:r>
              <a:rPr lang="en-US" altLang="zh-CN" b="1" i="1">
                <a:solidFill>
                  <a:schemeClr val="tx1"/>
                </a:solidFill>
                <a:latin typeface="Times New Roman" panose="02020603050405020304" pitchFamily="18" charset="0"/>
              </a:rPr>
              <a:t>npq</a:t>
            </a:r>
          </a:p>
        </p:txBody>
      </p:sp>
    </p:spTree>
  </p:cSld>
  <p:clrMapOvr>
    <a:masterClrMapping/>
  </p:clrMapOvr>
  <p:transition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00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二项分布</a:t>
            </a: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例题分析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 </a:t>
            </a:r>
          </a:p>
        </p:txBody>
      </p:sp>
      <p:sp>
        <p:nvSpPr>
          <p:cNvPr id="640003" name="Rectangle 3"/>
          <p:cNvSpPr>
            <a:spLocks noChangeArrowheads="1"/>
          </p:cNvSpPr>
          <p:nvPr/>
        </p:nvSpPr>
        <p:spPr bwMode="auto">
          <a:xfrm>
            <a:off x="533400" y="1773238"/>
            <a:ext cx="8077200" cy="2376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altLang="zh-CN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【</a:t>
            </a:r>
            <a:r>
              <a:rPr lang="zh-CN" altLang="en-US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例</a:t>
            </a:r>
            <a:r>
              <a:rPr lang="en-US" altLang="zh-CN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】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已知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100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件产品中有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5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件次品，现从中任取一件，有放回地抽取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3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次。求在所抽取的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3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件产品中恰好有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2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件次品的概率</a:t>
            </a:r>
          </a:p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zh-CN" altLang="en-US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  解：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设 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X 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为所抽取的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3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件产品中的次品数，则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X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~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B 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Wingdings" panose="05000000000000000000" pitchFamily="2" charset="2"/>
              </a:rPr>
              <a:t>( 3 , 0.05)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，根据二项分布公式有</a:t>
            </a:r>
            <a:r>
              <a:rPr lang="zh-CN" altLang="en-US" sz="3000" b="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        </a:t>
            </a:r>
          </a:p>
        </p:txBody>
      </p:sp>
      <p:graphicFrame>
        <p:nvGraphicFramePr>
          <p:cNvPr id="640004" name="Object 4">
            <a:hlinkClick r:id="" action="ppaction://ole?verb=0"/>
          </p:cNvPr>
          <p:cNvGraphicFramePr>
            <a:graphicFrameLocks/>
          </p:cNvGraphicFramePr>
          <p:nvPr/>
        </p:nvGraphicFramePr>
        <p:xfrm>
          <a:off x="1219200" y="4495800"/>
          <a:ext cx="66294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009" name="Equation" r:id="rId4" imgW="2679480" imgH="241200" progId="Equation.3">
                  <p:embed/>
                </p:oleObj>
              </mc:Choice>
              <mc:Fallback>
                <p:oleObj name="Equation" r:id="rId4" imgW="2679480" imgH="241200" progId="Equation.3">
                  <p:embed/>
                  <p:pic>
                    <p:nvPicPr>
                      <p:cNvPr id="0" name="Object 4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4495800"/>
                        <a:ext cx="6629400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泊松分布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(Poisson distribution)</a:t>
            </a:r>
          </a:p>
        </p:txBody>
      </p:sp>
      <p:sp>
        <p:nvSpPr>
          <p:cNvPr id="502787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278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700213"/>
            <a:ext cx="8229600" cy="44196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用于描述在一指定时间范围内或在一定的长度、面积、体积之内每一事件出现次数的分布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泊松分布的例子</a:t>
            </a:r>
          </a:p>
          <a:p>
            <a:pPr marL="1219200" lvl="1" indent="-533400" algn="just"/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一个城市在一个月内发生的交通事故次数</a:t>
            </a:r>
          </a:p>
          <a:p>
            <a:pPr marL="1219200" lvl="1" indent="-533400" algn="just"/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消费者协会一个星期内收到的消费者投诉次数</a:t>
            </a:r>
          </a:p>
          <a:p>
            <a:pPr marL="1219200" lvl="1" indent="-533400" algn="just"/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人寿保险公司每天收到的死亡声明的人数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2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02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027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027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027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027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027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027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27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027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788" grpId="0" build="p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ChangeArrowheads="1"/>
          </p:cNvSpPr>
          <p:nvPr/>
        </p:nvSpPr>
        <p:spPr bwMode="auto">
          <a:xfrm>
            <a:off x="2286000" y="457200"/>
            <a:ext cx="60674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400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5.1  </a:t>
            </a:r>
            <a:r>
              <a:rPr lang="zh-CN" altLang="en-US" sz="4000"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</a:rPr>
              <a:t>随机事件及其概率</a:t>
            </a:r>
          </a:p>
        </p:txBody>
      </p:sp>
      <p:sp>
        <p:nvSpPr>
          <p:cNvPr id="135171" name="Rectangle 3"/>
          <p:cNvSpPr>
            <a:spLocks noChangeArrowheads="1"/>
          </p:cNvSpPr>
          <p:nvPr/>
        </p:nvSpPr>
        <p:spPr bwMode="auto">
          <a:xfrm>
            <a:off x="609600" y="1844675"/>
            <a:ext cx="8153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812800" indent="-812800" algn="ctr">
              <a:spcBef>
                <a:spcPct val="20000"/>
              </a:spcBef>
              <a:defRPr kumimoji="1" sz="32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indent="228600" algn="ctr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defRPr kumimoji="1" sz="28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indent="171450" algn="ctr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defRPr kumimoji="1" sz="24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57150" algn="ctr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336800" indent="-508000" algn="ctr">
              <a:spcBef>
                <a:spcPct val="20000"/>
              </a:spcBef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940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512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7084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656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>
              <a:spcBef>
                <a:spcPct val="33000"/>
              </a:spcBef>
            </a:pPr>
            <a:r>
              <a:rPr lang="en-US" altLang="zh-CN" dirty="0">
                <a:solidFill>
                  <a:schemeClr val="tx1"/>
                </a:solidFill>
              </a:rPr>
              <a:t>5.1.1  </a:t>
            </a:r>
            <a:r>
              <a:rPr lang="zh-CN" altLang="en-US" dirty="0">
                <a:solidFill>
                  <a:schemeClr val="tx1"/>
                </a:solidFill>
              </a:rPr>
              <a:t>随机事件的几个基本概念</a:t>
            </a:r>
            <a:endParaRPr lang="zh-CN" altLang="en-US" b="0" dirty="0">
              <a:solidFill>
                <a:schemeClr val="tx1"/>
              </a:solidFill>
            </a:endParaRPr>
          </a:p>
          <a:p>
            <a:pPr algn="l">
              <a:spcBef>
                <a:spcPct val="33000"/>
              </a:spcBef>
            </a:pPr>
            <a:r>
              <a:rPr lang="en-US" altLang="zh-CN" dirty="0">
                <a:solidFill>
                  <a:schemeClr val="tx1"/>
                </a:solidFill>
              </a:rPr>
              <a:t>5.1.2  </a:t>
            </a:r>
            <a:r>
              <a:rPr lang="zh-CN" altLang="en-US" dirty="0">
                <a:solidFill>
                  <a:schemeClr val="tx1"/>
                </a:solidFill>
              </a:rPr>
              <a:t>事件的概率</a:t>
            </a:r>
          </a:p>
          <a:p>
            <a:pPr algn="l">
              <a:spcBef>
                <a:spcPct val="33000"/>
              </a:spcBef>
            </a:pPr>
            <a:r>
              <a:rPr lang="en-US" altLang="zh-CN" dirty="0">
                <a:solidFill>
                  <a:schemeClr val="tx1"/>
                </a:solidFill>
              </a:rPr>
              <a:t>5.1.3  </a:t>
            </a:r>
            <a:r>
              <a:rPr lang="zh-CN" altLang="en-US" dirty="0" smtClean="0">
                <a:solidFill>
                  <a:schemeClr val="tx1"/>
                </a:solidFill>
              </a:rPr>
              <a:t>关于概率</a:t>
            </a:r>
            <a:r>
              <a:rPr lang="zh-CN" altLang="en-US" dirty="0">
                <a:solidFill>
                  <a:schemeClr val="tx1"/>
                </a:solidFill>
              </a:rPr>
              <a:t>计算的几个例子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2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泊松概率分布函数</a:t>
            </a:r>
            <a:endParaRPr lang="zh-CN" altLang="en-US" sz="3600">
              <a:solidFill>
                <a:schemeClr val="tx1"/>
              </a:solidFill>
            </a:endParaRPr>
          </a:p>
        </p:txBody>
      </p:sp>
      <p:sp>
        <p:nvSpPr>
          <p:cNvPr id="513027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302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143000" y="3352800"/>
            <a:ext cx="7315200" cy="2514600"/>
          </a:xfrm>
          <a:noFill/>
          <a:ln/>
        </p:spPr>
        <p:txBody>
          <a:bodyPr/>
          <a:lstStyle/>
          <a:p>
            <a:pPr marL="1219200" lvl="1" indent="-533400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—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给定的时间间隔、长度、面积、体积内“成功”的平均数</a:t>
            </a:r>
          </a:p>
          <a:p>
            <a:pPr marL="1219200" lvl="1" indent="-533400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e = 2.71828 </a:t>
            </a:r>
          </a:p>
          <a:p>
            <a:pPr marL="1219200" lvl="1" indent="-533400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 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—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给定的时间间隔、长度、面积、体积内“成功”的次数</a:t>
            </a:r>
          </a:p>
        </p:txBody>
      </p:sp>
      <p:graphicFrame>
        <p:nvGraphicFramePr>
          <p:cNvPr id="513029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1447800" y="1844675"/>
          <a:ext cx="5791200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37" name="Equation" r:id="rId4" imgW="2349360" imgH="419040" progId="Equation.3">
                  <p:embed/>
                </p:oleObj>
              </mc:Choice>
              <mc:Fallback>
                <p:oleObj name="Equation" r:id="rId4" imgW="2349360" imgH="41904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1844675"/>
                        <a:ext cx="5791200" cy="1143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07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泊松概率分布的期望和方差</a:t>
            </a:r>
            <a:endParaRPr lang="zh-CN" altLang="en-US" sz="3600">
              <a:solidFill>
                <a:schemeClr val="tx1"/>
              </a:solidFill>
            </a:endParaRPr>
          </a:p>
        </p:txBody>
      </p:sp>
      <p:sp>
        <p:nvSpPr>
          <p:cNvPr id="515075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507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62000" y="1844675"/>
            <a:ext cx="7848600" cy="4038600"/>
          </a:xfrm>
          <a:noFill/>
          <a:ln/>
        </p:spPr>
        <p:txBody>
          <a:bodyPr/>
          <a:lstStyle/>
          <a:p>
            <a:pPr marL="609600" indent="-609600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  <a:sym typeface="Symbol" panose="05050102010706020507" pitchFamily="18" charset="2"/>
              </a:rPr>
              <a:t>泊松分布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的数学期望为</a:t>
            </a:r>
          </a:p>
          <a:p>
            <a:pPr marL="609600" indent="-609600"/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                    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E 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</a:rPr>
              <a:t>( 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</a:rPr>
              <a:t> ) = 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</a:p>
          <a:p>
            <a:pPr marL="609600" indent="-609600">
              <a:buFontTx/>
              <a:buAutoNum type="arabicPeriod" startAt="2"/>
            </a:pPr>
            <a:r>
              <a:rPr lang="zh-CN" altLang="en-US">
                <a:solidFill>
                  <a:schemeClr val="tx1"/>
                </a:solidFill>
              </a:rPr>
              <a:t>方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差为</a:t>
            </a:r>
          </a:p>
          <a:p>
            <a:pPr marL="609600" indent="-609600"/>
            <a:r>
              <a:rPr lang="zh-CN" altLang="en-US" i="1">
                <a:solidFill>
                  <a:schemeClr val="tx1"/>
                </a:solidFill>
                <a:latin typeface="Times New Roman" panose="02020603050405020304" pitchFamily="18" charset="0"/>
              </a:rPr>
              <a:t>                   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D 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</a:rPr>
              <a:t>( 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</a:rPr>
              <a:t> ) = 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endParaRPr lang="en-US" altLang="zh-CN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609600" indent="-609600"/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</a:rPr>
              <a:t>                       </a:t>
            </a:r>
          </a:p>
        </p:txBody>
      </p:sp>
    </p:spTree>
  </p:cSld>
  <p:clrMapOvr>
    <a:masterClrMapping/>
  </p:clrMapOvr>
  <p:transition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05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泊松分布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zh-CN" altLang="en-US">
                <a:solidFill>
                  <a:schemeClr val="tx1"/>
                </a:solidFill>
              </a:rPr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例题分析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 </a:t>
            </a:r>
          </a:p>
        </p:txBody>
      </p:sp>
      <p:sp>
        <p:nvSpPr>
          <p:cNvPr id="642051" name="Rectangle 3"/>
          <p:cNvSpPr>
            <a:spLocks noChangeArrowheads="1"/>
          </p:cNvSpPr>
          <p:nvPr/>
        </p:nvSpPr>
        <p:spPr bwMode="auto">
          <a:xfrm>
            <a:off x="533400" y="1773238"/>
            <a:ext cx="8305800" cy="3970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FF66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altLang="zh-CN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【</a:t>
            </a:r>
            <a:r>
              <a:rPr lang="zh-CN" altLang="en-US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例</a:t>
            </a:r>
            <a:r>
              <a:rPr lang="en-US" altLang="zh-CN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】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假定某企业的职工中在周一请假的人数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X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服从泊松分布，且设周一请事假的平均人数为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2.5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人。求</a:t>
            </a:r>
          </a:p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  （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1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）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X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的均值及标准差</a:t>
            </a:r>
          </a:p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  （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2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）在给定的某周一正好请事假是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5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人的概率</a:t>
            </a:r>
          </a:p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zh-CN" altLang="en-US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  解</a:t>
            </a:r>
            <a:r>
              <a:rPr lang="zh-CN" altLang="en-US" sz="3000">
                <a:solidFill>
                  <a:srgbClr val="FFFF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：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Wingdings" panose="05000000000000000000" pitchFamily="2" charset="2"/>
              </a:rPr>
              <a:t>(1) </a:t>
            </a:r>
            <a:r>
              <a:rPr lang="en-US" altLang="zh-CN" sz="32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E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(</a:t>
            </a:r>
            <a:r>
              <a:rPr lang="en-US" altLang="zh-CN" sz="32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X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)=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=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Symbol" panose="05050102010706020507" pitchFamily="18" charset="2"/>
              </a:rPr>
              <a:t>2.5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,</a:t>
            </a:r>
            <a:endParaRPr lang="en-US" altLang="zh-CN" sz="3200" b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sym typeface="Symbol" panose="05050102010706020507" pitchFamily="18" charset="2"/>
            </a:endParaRPr>
          </a:p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           (2)</a:t>
            </a:r>
          </a:p>
        </p:txBody>
      </p:sp>
      <p:graphicFrame>
        <p:nvGraphicFramePr>
          <p:cNvPr id="642052" name="Object 4">
            <a:hlinkClick r:id="" action="ppaction://ole?verb=0"/>
          </p:cNvPr>
          <p:cNvGraphicFramePr>
            <a:graphicFrameLocks/>
          </p:cNvGraphicFramePr>
          <p:nvPr/>
        </p:nvGraphicFramePr>
        <p:xfrm>
          <a:off x="2484438" y="5562600"/>
          <a:ext cx="4649787" cy="982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064" name="公式" r:id="rId4" imgW="1879560" imgH="419040" progId="Equation.3">
                  <p:embed/>
                </p:oleObj>
              </mc:Choice>
              <mc:Fallback>
                <p:oleObj name="公式" r:id="rId4" imgW="1879560" imgH="419040" progId="Equation.3">
                  <p:embed/>
                  <p:pic>
                    <p:nvPicPr>
                      <p:cNvPr id="0" name="Object 4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4438" y="5562600"/>
                        <a:ext cx="4649787" cy="982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2054" name="Object 6"/>
          <p:cNvGraphicFramePr>
            <a:graphicFrameLocks noGrp="1" noChangeAspect="1"/>
          </p:cNvGraphicFramePr>
          <p:nvPr>
            <p:ph idx="1"/>
          </p:nvPr>
        </p:nvGraphicFramePr>
        <p:xfrm>
          <a:off x="4716463" y="4508500"/>
          <a:ext cx="3311525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065" name="公式" r:id="rId6" imgW="1447560" imgH="253800" progId="Equation.3">
                  <p:embed/>
                </p:oleObj>
              </mc:Choice>
              <mc:Fallback>
                <p:oleObj name="公式" r:id="rId6" imgW="1447560" imgH="2538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16463" y="4508500"/>
                        <a:ext cx="3311525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0000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 cap="flat" cmpd="sng">
                            <a:solidFill>
                              <a:schemeClr val="tx1"/>
                            </a:solidFill>
                            <a:prstDash val="solid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泊松分布</a:t>
            </a:r>
            <a:r>
              <a:rPr lang="zh-CN" altLang="en-US"/>
              <a:t/>
            </a:r>
            <a:br>
              <a:rPr lang="zh-CN" altLang="en-US"/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作为二项分布的近似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508931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893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773238"/>
            <a:ext cx="8077200" cy="1447800"/>
          </a:xfrm>
          <a:noFill/>
          <a:ln/>
        </p:spPr>
        <p:txBody>
          <a:bodyPr/>
          <a:lstStyle/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当试验的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次数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很大，成功的概率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很小时，可用泊松分布来近似地计算二项分布的概率，即</a:t>
            </a:r>
          </a:p>
        </p:txBody>
      </p:sp>
      <p:graphicFrame>
        <p:nvGraphicFramePr>
          <p:cNvPr id="508933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2362200" y="3068638"/>
          <a:ext cx="2819400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942" name="Equation" r:id="rId4" imgW="1130040" imgH="419040" progId="Equation.3">
                  <p:embed/>
                </p:oleObj>
              </mc:Choice>
              <mc:Fallback>
                <p:oleObj name="Equation" r:id="rId4" imgW="1130040" imgH="41904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2200" y="3068638"/>
                        <a:ext cx="2819400" cy="1143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8937" name="Rectangle 9"/>
          <p:cNvSpPr>
            <a:spLocks noChangeArrowheads="1"/>
          </p:cNvSpPr>
          <p:nvPr/>
        </p:nvSpPr>
        <p:spPr bwMode="auto">
          <a:xfrm>
            <a:off x="457200" y="4343400"/>
            <a:ext cx="80772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buFontTx/>
              <a:buAutoNum type="arabicPeriod" startAt="2"/>
            </a:pP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实际应用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</a:rPr>
              <a:t>中，当 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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Symbol" panose="05050102010706020507" pitchFamily="18" charset="2"/>
              </a:rPr>
              <a:t>0.25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Symbol" panose="05050102010706020507" pitchFamily="18" charset="2"/>
              </a:rPr>
              <a:t>，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n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&gt;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Symbol" panose="05050102010706020507" pitchFamily="18" charset="2"/>
              </a:rPr>
              <a:t>20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，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np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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Symbol" panose="05050102010706020507" pitchFamily="18" charset="2"/>
              </a:rPr>
              <a:t>5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时，近似效果良好</a:t>
            </a:r>
            <a:endParaRPr lang="zh-CN" altLang="en-US" sz="3000" b="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</p:cSld>
  <p:clrMapOvr>
    <a:masterClrMapping/>
  </p:clrMapOvr>
  <p:transition>
    <p:wipe dir="r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506" name="Rectangle 2"/>
          <p:cNvSpPr>
            <a:spLocks noChangeArrowheads="1"/>
          </p:cNvSpPr>
          <p:nvPr/>
        </p:nvSpPr>
        <p:spPr bwMode="auto">
          <a:xfrm>
            <a:off x="1600200" y="457200"/>
            <a:ext cx="73914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4000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5.3  </a:t>
            </a:r>
            <a:r>
              <a:rPr lang="zh-CN" altLang="en-US" sz="4000" dirty="0"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</a:rPr>
              <a:t>连续型随机变量的概率分布</a:t>
            </a:r>
          </a:p>
        </p:txBody>
      </p:sp>
      <p:sp>
        <p:nvSpPr>
          <p:cNvPr id="661507" name="Rectangle 3"/>
          <p:cNvSpPr>
            <a:spLocks noChangeArrowheads="1"/>
          </p:cNvSpPr>
          <p:nvPr/>
        </p:nvSpPr>
        <p:spPr bwMode="auto">
          <a:xfrm>
            <a:off x="609600" y="1981200"/>
            <a:ext cx="8153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812800" indent="-812800" algn="ctr">
              <a:spcBef>
                <a:spcPct val="20000"/>
              </a:spcBef>
              <a:defRPr kumimoji="1" sz="32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indent="228600" algn="ctr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defRPr kumimoji="1" sz="28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indent="171450" algn="ctr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defRPr kumimoji="1" sz="24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57150" algn="ctr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336800" indent="-508000" algn="ctr">
              <a:spcBef>
                <a:spcPct val="20000"/>
              </a:spcBef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940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512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7084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656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>
              <a:spcBef>
                <a:spcPct val="33000"/>
              </a:spcBef>
            </a:pPr>
            <a:r>
              <a:rPr lang="en-US" altLang="zh-CN" dirty="0" smtClean="0">
                <a:solidFill>
                  <a:schemeClr val="tx1"/>
                </a:solidFill>
              </a:rPr>
              <a:t>5.3.1  </a:t>
            </a:r>
            <a:r>
              <a:rPr lang="zh-CN" altLang="en-US" dirty="0">
                <a:solidFill>
                  <a:schemeClr val="tx1"/>
                </a:solidFill>
              </a:rPr>
              <a:t>概率密度与分布函数</a:t>
            </a:r>
            <a:endParaRPr lang="zh-CN" altLang="en-US" b="0" dirty="0">
              <a:solidFill>
                <a:schemeClr val="tx1"/>
              </a:solidFill>
            </a:endParaRPr>
          </a:p>
          <a:p>
            <a:pPr algn="l">
              <a:spcBef>
                <a:spcPct val="33000"/>
              </a:spcBef>
            </a:pPr>
            <a:r>
              <a:rPr lang="en-US" altLang="zh-CN" dirty="0" smtClean="0">
                <a:solidFill>
                  <a:schemeClr val="tx1"/>
                </a:solidFill>
              </a:rPr>
              <a:t>5.3.2  </a:t>
            </a:r>
            <a:r>
              <a:rPr lang="zh-CN" altLang="en-US" dirty="0">
                <a:solidFill>
                  <a:schemeClr val="tx1"/>
                </a:solidFill>
              </a:rPr>
              <a:t>正态分布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9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zh-CN" altLang="en-US" sz="4400">
                <a:solidFill>
                  <a:schemeClr val="tx1"/>
                </a:solidFill>
              </a:rPr>
              <a:t>连续型随机变量的概率分布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2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连续型随机变量的概率分布</a:t>
            </a:r>
            <a:endParaRPr lang="zh-CN" altLang="en-US" sz="3600">
              <a:solidFill>
                <a:schemeClr val="tx1"/>
              </a:solidFill>
            </a:endParaRPr>
          </a:p>
        </p:txBody>
      </p:sp>
      <p:sp>
        <p:nvSpPr>
          <p:cNvPr id="523267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32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85800" y="1700213"/>
            <a:ext cx="8001000" cy="42672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连续型随机变量可以取某一区间或整个实数轴上的任意一个值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它取任何一个特定的值的概率都等于</a:t>
            </a:r>
            <a:r>
              <a:rPr lang="en-US" altLang="zh-CN">
                <a:solidFill>
                  <a:schemeClr val="tx1"/>
                </a:solidFill>
              </a:rPr>
              <a:t>0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不能列出每一个值及其相应的概率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通常研究它取某一区间值的概率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用数学函数的形式和分布函数的形式来描述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3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3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23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3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23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3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3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3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23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3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3268" grpId="0" build="p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858000" cy="1143000"/>
          </a:xfrm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概率密度函数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(probability density function)</a:t>
            </a:r>
          </a:p>
        </p:txBody>
      </p:sp>
      <p:sp>
        <p:nvSpPr>
          <p:cNvPr id="525315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531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09600" y="1773238"/>
            <a:ext cx="8077200" cy="1524000"/>
          </a:xfrm>
          <a:noFill/>
          <a:ln/>
        </p:spPr>
        <p:txBody>
          <a:bodyPr/>
          <a:lstStyle/>
          <a:p>
            <a:pPr marL="609600" indent="-609600" algn="just">
              <a:lnSpc>
                <a:spcPct val="90000"/>
              </a:lnSpc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设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为一连续型随机变量，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为任意实数，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的概率密度函数记为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f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，它满足条件</a:t>
            </a:r>
          </a:p>
        </p:txBody>
      </p:sp>
      <p:graphicFrame>
        <p:nvGraphicFramePr>
          <p:cNvPr id="525317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2438400" y="3200400"/>
          <a:ext cx="2662238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5323" name="Equation" r:id="rId4" imgW="1066680" imgH="558720" progId="Equation.3">
                  <p:embed/>
                </p:oleObj>
              </mc:Choice>
              <mc:Fallback>
                <p:oleObj name="Equation" r:id="rId4" imgW="1066680" imgH="55872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3200400"/>
                        <a:ext cx="2662238" cy="1371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5318" name="Rectangle 6"/>
          <p:cNvSpPr>
            <a:spLocks noChangeArrowheads="1"/>
          </p:cNvSpPr>
          <p:nvPr/>
        </p:nvSpPr>
        <p:spPr bwMode="auto">
          <a:xfrm>
            <a:off x="609600" y="4722813"/>
            <a:ext cx="29432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buFontTx/>
              <a:buAutoNum type="arabicPeriod" startAt="2"/>
            </a:pP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zh-CN" sz="32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f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altLang="zh-CN" sz="32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x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</a:rPr>
              <a:t>不是概率</a:t>
            </a:r>
          </a:p>
        </p:txBody>
      </p:sp>
    </p:spTree>
  </p:cSld>
  <p:clrMapOvr>
    <a:masterClrMapping/>
  </p:clrMapOvr>
  <p:transition>
    <p:wipe dir="r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45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概率密度函数</a:t>
            </a:r>
            <a:endParaRPr lang="zh-CN" altLang="en-US" sz="3600">
              <a:solidFill>
                <a:schemeClr val="tx1"/>
              </a:solidFill>
            </a:endParaRPr>
          </a:p>
        </p:txBody>
      </p:sp>
      <p:sp>
        <p:nvSpPr>
          <p:cNvPr id="531459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3146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85800" y="1752600"/>
            <a:ext cx="8001000" cy="1066800"/>
          </a:xfrm>
          <a:noFill/>
          <a:ln/>
        </p:spPr>
        <p:txBody>
          <a:bodyPr/>
          <a:lstStyle/>
          <a:p>
            <a:pPr marL="609600" indent="-609600" algn="just"/>
            <a:r>
              <a:rPr lang="en-US" altLang="zh-CN" sz="2600">
                <a:solidFill>
                  <a:schemeClr val="tx2"/>
                </a:solidFill>
                <a:latin typeface="Times New Roman" panose="02020603050405020304" pitchFamily="18" charset="0"/>
                <a:sym typeface="Wingdings 3" panose="05040102010807070707" pitchFamily="18" charset="2"/>
              </a:rPr>
              <a:t>  </a:t>
            </a:r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在平面直角坐标系中画出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f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的图形，则对于任何实数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200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2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</a:rPr>
              <a:t>&lt;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200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200">
                <a:solidFill>
                  <a:schemeClr val="tx1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2200" i="1">
                <a:solidFill>
                  <a:schemeClr val="tx1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20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200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</a:rPr>
              <a:t>&lt;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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200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20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zh-CN" altLang="en-US" sz="2200">
                <a:solidFill>
                  <a:schemeClr val="tx1"/>
                </a:solidFill>
                <a:latin typeface="Times New Roman" panose="02020603050405020304" pitchFamily="18" charset="0"/>
              </a:rPr>
              <a:t>是该曲线下从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200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2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600">
                <a:solidFill>
                  <a:schemeClr val="tx1"/>
                </a:solidFill>
                <a:latin typeface="Times New Roman" panose="02020603050405020304" pitchFamily="18" charset="0"/>
              </a:rPr>
              <a:t>到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200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200">
                <a:solidFill>
                  <a:schemeClr val="tx1"/>
                </a:solidFill>
                <a:latin typeface="Times New Roman" panose="02020603050405020304" pitchFamily="18" charset="0"/>
              </a:rPr>
              <a:t>的面积</a:t>
            </a:r>
            <a:endParaRPr lang="zh-CN" altLang="en-US" sz="2200" baseline="-250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531512" name="Object 56">
            <a:hlinkClick r:id="" action="ppaction://ole?verb=0"/>
          </p:cNvPr>
          <p:cNvGraphicFramePr>
            <a:graphicFrameLocks/>
          </p:cNvGraphicFramePr>
          <p:nvPr/>
        </p:nvGraphicFramePr>
        <p:xfrm>
          <a:off x="4716463" y="2636838"/>
          <a:ext cx="2970212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559" name="Equation" r:id="rId4" imgW="1600200" imgH="330120" progId="Equation.3">
                  <p:embed/>
                </p:oleObj>
              </mc:Choice>
              <mc:Fallback>
                <p:oleObj name="Equation" r:id="rId4" imgW="1600200" imgH="330120" progId="Equation.3">
                  <p:embed/>
                  <p:pic>
                    <p:nvPicPr>
                      <p:cNvPr id="0" name="Object 56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16463" y="2636838"/>
                        <a:ext cx="2970212" cy="739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1550" name="Group 94"/>
          <p:cNvGrpSpPr>
            <a:grpSpLocks/>
          </p:cNvGrpSpPr>
          <p:nvPr/>
        </p:nvGrpSpPr>
        <p:grpSpPr bwMode="auto">
          <a:xfrm>
            <a:off x="1547813" y="3284538"/>
            <a:ext cx="6264275" cy="3168650"/>
            <a:chOff x="2631" y="2143"/>
            <a:chExt cx="2797" cy="1645"/>
          </a:xfrm>
        </p:grpSpPr>
        <p:sp>
          <p:nvSpPr>
            <p:cNvPr id="531515" name="Rectangle 59"/>
            <p:cNvSpPr>
              <a:spLocks noChangeArrowheads="1"/>
            </p:cNvSpPr>
            <p:nvPr/>
          </p:nvSpPr>
          <p:spPr bwMode="auto">
            <a:xfrm>
              <a:off x="2631" y="2150"/>
              <a:ext cx="2797" cy="1638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1"/>
              </a:solidFill>
              <a:miter lim="800000"/>
              <a:headEnd/>
              <a:tailEnd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31516" name="Freeform 60"/>
            <p:cNvSpPr>
              <a:spLocks/>
            </p:cNvSpPr>
            <p:nvPr/>
          </p:nvSpPr>
          <p:spPr bwMode="auto">
            <a:xfrm>
              <a:off x="3779" y="2677"/>
              <a:ext cx="476" cy="753"/>
            </a:xfrm>
            <a:custGeom>
              <a:avLst/>
              <a:gdLst>
                <a:gd name="T0" fmla="*/ 0 w 476"/>
                <a:gd name="T1" fmla="*/ 0 h 753"/>
                <a:gd name="T2" fmla="*/ 0 w 476"/>
                <a:gd name="T3" fmla="*/ 752 h 753"/>
                <a:gd name="T4" fmla="*/ 475 w 476"/>
                <a:gd name="T5" fmla="*/ 752 h 753"/>
                <a:gd name="T6" fmla="*/ 475 w 476"/>
                <a:gd name="T7" fmla="*/ 475 h 753"/>
                <a:gd name="T8" fmla="*/ 376 w 476"/>
                <a:gd name="T9" fmla="*/ 376 h 753"/>
                <a:gd name="T10" fmla="*/ 237 w 476"/>
                <a:gd name="T11" fmla="*/ 237 h 753"/>
                <a:gd name="T12" fmla="*/ 119 w 476"/>
                <a:gd name="T13" fmla="*/ 99 h 753"/>
                <a:gd name="T14" fmla="*/ 0 w 476"/>
                <a:gd name="T15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6" h="753">
                  <a:moveTo>
                    <a:pt x="0" y="0"/>
                  </a:moveTo>
                  <a:lnTo>
                    <a:pt x="0" y="752"/>
                  </a:lnTo>
                  <a:lnTo>
                    <a:pt x="475" y="752"/>
                  </a:lnTo>
                  <a:lnTo>
                    <a:pt x="475" y="475"/>
                  </a:lnTo>
                  <a:lnTo>
                    <a:pt x="376" y="376"/>
                  </a:lnTo>
                  <a:lnTo>
                    <a:pt x="237" y="237"/>
                  </a:lnTo>
                  <a:lnTo>
                    <a:pt x="119" y="99"/>
                  </a:lnTo>
                  <a:lnTo>
                    <a:pt x="0" y="0"/>
                  </a:lnTo>
                </a:path>
              </a:pathLst>
            </a:custGeom>
            <a:solidFill>
              <a:srgbClr val="EAEC5E"/>
            </a:solidFill>
            <a:ln w="127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17" name="Rectangle 61"/>
            <p:cNvSpPr>
              <a:spLocks noChangeArrowheads="1"/>
            </p:cNvSpPr>
            <p:nvPr/>
          </p:nvSpPr>
          <p:spPr bwMode="auto">
            <a:xfrm>
              <a:off x="2673" y="2143"/>
              <a:ext cx="361" cy="3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zh-CN" sz="330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f</a:t>
              </a:r>
              <a:r>
                <a:rPr lang="en-US" altLang="zh-CN" sz="33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(</a:t>
              </a:r>
              <a:r>
                <a:rPr lang="en-US" altLang="zh-CN" sz="330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x</a:t>
              </a:r>
              <a:r>
                <a:rPr lang="en-US" altLang="zh-CN" sz="33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531518" name="Rectangle 62"/>
            <p:cNvSpPr>
              <a:spLocks noChangeArrowheads="1"/>
            </p:cNvSpPr>
            <p:nvPr/>
          </p:nvSpPr>
          <p:spPr bwMode="auto">
            <a:xfrm>
              <a:off x="5146" y="3251"/>
              <a:ext cx="174" cy="3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zh-CN" sz="3300" i="1">
                  <a:latin typeface="Times New Roman" panose="02020603050405020304" pitchFamily="18" charset="0"/>
                </a:rPr>
                <a:t>x</a:t>
              </a:r>
            </a:p>
          </p:txBody>
        </p:sp>
        <p:sp>
          <p:nvSpPr>
            <p:cNvPr id="531519" name="Freeform 63"/>
            <p:cNvSpPr>
              <a:spLocks/>
            </p:cNvSpPr>
            <p:nvPr/>
          </p:nvSpPr>
          <p:spPr bwMode="auto">
            <a:xfrm>
              <a:off x="3545" y="2568"/>
              <a:ext cx="1504" cy="868"/>
            </a:xfrm>
            <a:custGeom>
              <a:avLst/>
              <a:gdLst>
                <a:gd name="T0" fmla="*/ 1503 w 1504"/>
                <a:gd name="T1" fmla="*/ 867 h 868"/>
                <a:gd name="T2" fmla="*/ 1345 w 1504"/>
                <a:gd name="T3" fmla="*/ 856 h 868"/>
                <a:gd name="T4" fmla="*/ 1267 w 1504"/>
                <a:gd name="T5" fmla="*/ 846 h 868"/>
                <a:gd name="T6" fmla="*/ 1187 w 1504"/>
                <a:gd name="T7" fmla="*/ 831 h 868"/>
                <a:gd name="T8" fmla="*/ 1109 w 1504"/>
                <a:gd name="T9" fmla="*/ 812 h 868"/>
                <a:gd name="T10" fmla="*/ 1028 w 1504"/>
                <a:gd name="T11" fmla="*/ 785 h 868"/>
                <a:gd name="T12" fmla="*/ 950 w 1504"/>
                <a:gd name="T13" fmla="*/ 749 h 868"/>
                <a:gd name="T14" fmla="*/ 792 w 1504"/>
                <a:gd name="T15" fmla="*/ 650 h 868"/>
                <a:gd name="T16" fmla="*/ 633 w 1504"/>
                <a:gd name="T17" fmla="*/ 506 h 868"/>
                <a:gd name="T18" fmla="*/ 475 w 1504"/>
                <a:gd name="T19" fmla="*/ 337 h 868"/>
                <a:gd name="T20" fmla="*/ 395 w 1504"/>
                <a:gd name="T21" fmla="*/ 251 h 868"/>
                <a:gd name="T22" fmla="*/ 317 w 1504"/>
                <a:gd name="T23" fmla="*/ 170 h 868"/>
                <a:gd name="T24" fmla="*/ 236 w 1504"/>
                <a:gd name="T25" fmla="*/ 99 h 868"/>
                <a:gd name="T26" fmla="*/ 158 w 1504"/>
                <a:gd name="T27" fmla="*/ 46 h 868"/>
                <a:gd name="T28" fmla="*/ 78 w 1504"/>
                <a:gd name="T29" fmla="*/ 10 h 868"/>
                <a:gd name="T30" fmla="*/ 0 w 1504"/>
                <a:gd name="T31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04" h="868">
                  <a:moveTo>
                    <a:pt x="1503" y="867"/>
                  </a:moveTo>
                  <a:lnTo>
                    <a:pt x="1345" y="856"/>
                  </a:lnTo>
                  <a:lnTo>
                    <a:pt x="1267" y="846"/>
                  </a:lnTo>
                  <a:lnTo>
                    <a:pt x="1187" y="831"/>
                  </a:lnTo>
                  <a:lnTo>
                    <a:pt x="1109" y="812"/>
                  </a:lnTo>
                  <a:lnTo>
                    <a:pt x="1028" y="785"/>
                  </a:lnTo>
                  <a:lnTo>
                    <a:pt x="950" y="749"/>
                  </a:lnTo>
                  <a:lnTo>
                    <a:pt x="792" y="650"/>
                  </a:lnTo>
                  <a:lnTo>
                    <a:pt x="633" y="506"/>
                  </a:lnTo>
                  <a:lnTo>
                    <a:pt x="475" y="337"/>
                  </a:lnTo>
                  <a:lnTo>
                    <a:pt x="395" y="251"/>
                  </a:lnTo>
                  <a:lnTo>
                    <a:pt x="317" y="170"/>
                  </a:lnTo>
                  <a:lnTo>
                    <a:pt x="236" y="99"/>
                  </a:lnTo>
                  <a:lnTo>
                    <a:pt x="158" y="46"/>
                  </a:lnTo>
                  <a:lnTo>
                    <a:pt x="78" y="10"/>
                  </a:lnTo>
                  <a:lnTo>
                    <a:pt x="0" y="0"/>
                  </a:lnTo>
                </a:path>
              </a:pathLst>
            </a:custGeom>
            <a:noFill/>
            <a:ln w="50800" cap="rnd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0" name="Freeform 64"/>
            <p:cNvSpPr>
              <a:spLocks/>
            </p:cNvSpPr>
            <p:nvPr/>
          </p:nvSpPr>
          <p:spPr bwMode="auto">
            <a:xfrm>
              <a:off x="2958" y="2568"/>
              <a:ext cx="588" cy="868"/>
            </a:xfrm>
            <a:custGeom>
              <a:avLst/>
              <a:gdLst>
                <a:gd name="T0" fmla="*/ 0 w 588"/>
                <a:gd name="T1" fmla="*/ 867 h 868"/>
                <a:gd name="T2" fmla="*/ 61 w 588"/>
                <a:gd name="T3" fmla="*/ 856 h 868"/>
                <a:gd name="T4" fmla="*/ 93 w 588"/>
                <a:gd name="T5" fmla="*/ 846 h 868"/>
                <a:gd name="T6" fmla="*/ 124 w 588"/>
                <a:gd name="T7" fmla="*/ 831 h 868"/>
                <a:gd name="T8" fmla="*/ 154 w 588"/>
                <a:gd name="T9" fmla="*/ 812 h 868"/>
                <a:gd name="T10" fmla="*/ 186 w 588"/>
                <a:gd name="T11" fmla="*/ 785 h 868"/>
                <a:gd name="T12" fmla="*/ 215 w 588"/>
                <a:gd name="T13" fmla="*/ 749 h 868"/>
                <a:gd name="T14" fmla="*/ 279 w 588"/>
                <a:gd name="T15" fmla="*/ 650 h 868"/>
                <a:gd name="T16" fmla="*/ 340 w 588"/>
                <a:gd name="T17" fmla="*/ 506 h 868"/>
                <a:gd name="T18" fmla="*/ 401 w 588"/>
                <a:gd name="T19" fmla="*/ 337 h 868"/>
                <a:gd name="T20" fmla="*/ 433 w 588"/>
                <a:gd name="T21" fmla="*/ 251 h 868"/>
                <a:gd name="T22" fmla="*/ 462 w 588"/>
                <a:gd name="T23" fmla="*/ 170 h 868"/>
                <a:gd name="T24" fmla="*/ 494 w 588"/>
                <a:gd name="T25" fmla="*/ 99 h 868"/>
                <a:gd name="T26" fmla="*/ 523 w 588"/>
                <a:gd name="T27" fmla="*/ 46 h 868"/>
                <a:gd name="T28" fmla="*/ 555 w 588"/>
                <a:gd name="T29" fmla="*/ 10 h 868"/>
                <a:gd name="T30" fmla="*/ 587 w 588"/>
                <a:gd name="T31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8" h="868">
                  <a:moveTo>
                    <a:pt x="0" y="867"/>
                  </a:moveTo>
                  <a:lnTo>
                    <a:pt x="61" y="856"/>
                  </a:lnTo>
                  <a:lnTo>
                    <a:pt x="93" y="846"/>
                  </a:lnTo>
                  <a:lnTo>
                    <a:pt x="124" y="831"/>
                  </a:lnTo>
                  <a:lnTo>
                    <a:pt x="154" y="812"/>
                  </a:lnTo>
                  <a:lnTo>
                    <a:pt x="186" y="785"/>
                  </a:lnTo>
                  <a:lnTo>
                    <a:pt x="215" y="749"/>
                  </a:lnTo>
                  <a:lnTo>
                    <a:pt x="279" y="650"/>
                  </a:lnTo>
                  <a:lnTo>
                    <a:pt x="340" y="506"/>
                  </a:lnTo>
                  <a:lnTo>
                    <a:pt x="401" y="337"/>
                  </a:lnTo>
                  <a:lnTo>
                    <a:pt x="433" y="251"/>
                  </a:lnTo>
                  <a:lnTo>
                    <a:pt x="462" y="170"/>
                  </a:lnTo>
                  <a:lnTo>
                    <a:pt x="494" y="99"/>
                  </a:lnTo>
                  <a:lnTo>
                    <a:pt x="523" y="46"/>
                  </a:lnTo>
                  <a:lnTo>
                    <a:pt x="555" y="10"/>
                  </a:lnTo>
                  <a:lnTo>
                    <a:pt x="587" y="0"/>
                  </a:lnTo>
                </a:path>
              </a:pathLst>
            </a:custGeom>
            <a:noFill/>
            <a:ln w="50800" cap="rnd" cmpd="sng">
              <a:solidFill>
                <a:srgbClr val="00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1" name="Freeform 65"/>
            <p:cNvSpPr>
              <a:spLocks/>
            </p:cNvSpPr>
            <p:nvPr/>
          </p:nvSpPr>
          <p:spPr bwMode="auto">
            <a:xfrm>
              <a:off x="2954" y="2487"/>
              <a:ext cx="2138" cy="949"/>
            </a:xfrm>
            <a:custGeom>
              <a:avLst/>
              <a:gdLst>
                <a:gd name="T0" fmla="*/ 0 w 2138"/>
                <a:gd name="T1" fmla="*/ 0 h 949"/>
                <a:gd name="T2" fmla="*/ 0 w 2138"/>
                <a:gd name="T3" fmla="*/ 948 h 949"/>
                <a:gd name="T4" fmla="*/ 2137 w 2138"/>
                <a:gd name="T5" fmla="*/ 948 h 9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8" h="949">
                  <a:moveTo>
                    <a:pt x="0" y="0"/>
                  </a:moveTo>
                  <a:lnTo>
                    <a:pt x="0" y="948"/>
                  </a:lnTo>
                  <a:lnTo>
                    <a:pt x="2137" y="948"/>
                  </a:lnTo>
                </a:path>
              </a:pathLst>
            </a:custGeom>
            <a:noFill/>
            <a:ln w="50800" cap="rnd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2" name="Line 66"/>
            <p:cNvSpPr>
              <a:spLocks noChangeShapeType="1"/>
            </p:cNvSpPr>
            <p:nvPr/>
          </p:nvSpPr>
          <p:spPr bwMode="auto">
            <a:xfrm>
              <a:off x="2926" y="2487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3" name="Line 67"/>
            <p:cNvSpPr>
              <a:spLocks noChangeShapeType="1"/>
            </p:cNvSpPr>
            <p:nvPr/>
          </p:nvSpPr>
          <p:spPr bwMode="auto">
            <a:xfrm>
              <a:off x="2926" y="2582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4" name="Line 68"/>
            <p:cNvSpPr>
              <a:spLocks noChangeShapeType="1"/>
            </p:cNvSpPr>
            <p:nvPr/>
          </p:nvSpPr>
          <p:spPr bwMode="auto">
            <a:xfrm>
              <a:off x="2926" y="2677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5" name="Line 69"/>
            <p:cNvSpPr>
              <a:spLocks noChangeShapeType="1"/>
            </p:cNvSpPr>
            <p:nvPr/>
          </p:nvSpPr>
          <p:spPr bwMode="auto">
            <a:xfrm>
              <a:off x="2926" y="2772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6" name="Line 70"/>
            <p:cNvSpPr>
              <a:spLocks noChangeShapeType="1"/>
            </p:cNvSpPr>
            <p:nvPr/>
          </p:nvSpPr>
          <p:spPr bwMode="auto">
            <a:xfrm>
              <a:off x="2926" y="2867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7" name="Line 71"/>
            <p:cNvSpPr>
              <a:spLocks noChangeShapeType="1"/>
            </p:cNvSpPr>
            <p:nvPr/>
          </p:nvSpPr>
          <p:spPr bwMode="auto">
            <a:xfrm>
              <a:off x="2926" y="2960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8" name="Line 72"/>
            <p:cNvSpPr>
              <a:spLocks noChangeShapeType="1"/>
            </p:cNvSpPr>
            <p:nvPr/>
          </p:nvSpPr>
          <p:spPr bwMode="auto">
            <a:xfrm>
              <a:off x="2926" y="3055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29" name="Line 73"/>
            <p:cNvSpPr>
              <a:spLocks noChangeShapeType="1"/>
            </p:cNvSpPr>
            <p:nvPr/>
          </p:nvSpPr>
          <p:spPr bwMode="auto">
            <a:xfrm>
              <a:off x="2926" y="3150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0" name="Line 74"/>
            <p:cNvSpPr>
              <a:spLocks noChangeShapeType="1"/>
            </p:cNvSpPr>
            <p:nvPr/>
          </p:nvSpPr>
          <p:spPr bwMode="auto">
            <a:xfrm>
              <a:off x="2926" y="3245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1" name="Line 75"/>
            <p:cNvSpPr>
              <a:spLocks noChangeShapeType="1"/>
            </p:cNvSpPr>
            <p:nvPr/>
          </p:nvSpPr>
          <p:spPr bwMode="auto">
            <a:xfrm>
              <a:off x="2926" y="3340"/>
              <a:ext cx="28" cy="0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2" name="Line 76"/>
            <p:cNvSpPr>
              <a:spLocks noChangeShapeType="1"/>
            </p:cNvSpPr>
            <p:nvPr/>
          </p:nvSpPr>
          <p:spPr bwMode="auto">
            <a:xfrm>
              <a:off x="5091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3" name="Line 77"/>
            <p:cNvSpPr>
              <a:spLocks noChangeShapeType="1"/>
            </p:cNvSpPr>
            <p:nvPr/>
          </p:nvSpPr>
          <p:spPr bwMode="auto">
            <a:xfrm>
              <a:off x="4877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4" name="Line 78"/>
            <p:cNvSpPr>
              <a:spLocks noChangeShapeType="1"/>
            </p:cNvSpPr>
            <p:nvPr/>
          </p:nvSpPr>
          <p:spPr bwMode="auto">
            <a:xfrm>
              <a:off x="4664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5" name="Line 79"/>
            <p:cNvSpPr>
              <a:spLocks noChangeShapeType="1"/>
            </p:cNvSpPr>
            <p:nvPr/>
          </p:nvSpPr>
          <p:spPr bwMode="auto">
            <a:xfrm>
              <a:off x="4451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6" name="Line 80"/>
            <p:cNvSpPr>
              <a:spLocks noChangeShapeType="1"/>
            </p:cNvSpPr>
            <p:nvPr/>
          </p:nvSpPr>
          <p:spPr bwMode="auto">
            <a:xfrm>
              <a:off x="4235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7" name="Line 81"/>
            <p:cNvSpPr>
              <a:spLocks noChangeShapeType="1"/>
            </p:cNvSpPr>
            <p:nvPr/>
          </p:nvSpPr>
          <p:spPr bwMode="auto">
            <a:xfrm>
              <a:off x="4022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8" name="Line 82"/>
            <p:cNvSpPr>
              <a:spLocks noChangeShapeType="1"/>
            </p:cNvSpPr>
            <p:nvPr/>
          </p:nvSpPr>
          <p:spPr bwMode="auto">
            <a:xfrm>
              <a:off x="3809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39" name="Line 83"/>
            <p:cNvSpPr>
              <a:spLocks noChangeShapeType="1"/>
            </p:cNvSpPr>
            <p:nvPr/>
          </p:nvSpPr>
          <p:spPr bwMode="auto">
            <a:xfrm>
              <a:off x="3596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40" name="Line 84"/>
            <p:cNvSpPr>
              <a:spLocks noChangeShapeType="1"/>
            </p:cNvSpPr>
            <p:nvPr/>
          </p:nvSpPr>
          <p:spPr bwMode="auto">
            <a:xfrm>
              <a:off x="3380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41" name="Line 85"/>
            <p:cNvSpPr>
              <a:spLocks noChangeShapeType="1"/>
            </p:cNvSpPr>
            <p:nvPr/>
          </p:nvSpPr>
          <p:spPr bwMode="auto">
            <a:xfrm>
              <a:off x="3167" y="3435"/>
              <a:ext cx="0" cy="11"/>
            </a:xfrm>
            <a:prstGeom prst="line">
              <a:avLst/>
            </a:prstGeom>
            <a:noFill/>
            <a:ln w="50800">
              <a:solidFill>
                <a:srgbClr val="CDCDC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1542" name="Rectangle 86"/>
            <p:cNvSpPr>
              <a:spLocks noChangeArrowheads="1"/>
            </p:cNvSpPr>
            <p:nvPr/>
          </p:nvSpPr>
          <p:spPr bwMode="auto">
            <a:xfrm rot="16200000">
              <a:off x="2879" y="2931"/>
              <a:ext cx="116" cy="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31543" name="Rectangle 87"/>
            <p:cNvSpPr>
              <a:spLocks noChangeArrowheads="1"/>
            </p:cNvSpPr>
            <p:nvPr/>
          </p:nvSpPr>
          <p:spPr bwMode="auto">
            <a:xfrm>
              <a:off x="3964" y="3596"/>
              <a:ext cx="116" cy="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31547" name="Rectangle 91"/>
            <p:cNvSpPr>
              <a:spLocks noChangeArrowheads="1"/>
            </p:cNvSpPr>
            <p:nvPr/>
          </p:nvSpPr>
          <p:spPr bwMode="auto">
            <a:xfrm>
              <a:off x="3659" y="3360"/>
              <a:ext cx="174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zh-CN" sz="3300" i="1">
                  <a:latin typeface="Times New Roman" panose="02020603050405020304" pitchFamily="18" charset="0"/>
                </a:rPr>
                <a:t>a</a:t>
              </a:r>
              <a:endParaRPr lang="en-US" altLang="zh-CN" sz="3300">
                <a:latin typeface="Times New Roman" panose="02020603050405020304" pitchFamily="18" charset="0"/>
              </a:endParaRPr>
            </a:p>
          </p:txBody>
        </p:sp>
        <p:sp>
          <p:nvSpPr>
            <p:cNvPr id="531548" name="Rectangle 92"/>
            <p:cNvSpPr>
              <a:spLocks noChangeArrowheads="1"/>
            </p:cNvSpPr>
            <p:nvPr/>
          </p:nvSpPr>
          <p:spPr bwMode="auto">
            <a:xfrm>
              <a:off x="4128" y="3360"/>
              <a:ext cx="174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zh-CN" sz="3300" i="1">
                  <a:latin typeface="Times New Roman" panose="02020603050405020304" pitchFamily="18" charset="0"/>
                </a:rPr>
                <a:t>b</a:t>
              </a:r>
              <a:endParaRPr lang="en-US" altLang="zh-CN" sz="3300">
                <a:latin typeface="Times New Roman" panose="02020603050405020304" pitchFamily="18" charset="0"/>
              </a:endParaRPr>
            </a:p>
          </p:txBody>
        </p:sp>
      </p:grpSp>
      <p:sp>
        <p:nvSpPr>
          <p:cNvPr id="531551" name="Line 95"/>
          <p:cNvSpPr>
            <a:spLocks noChangeShapeType="1"/>
          </p:cNvSpPr>
          <p:nvPr/>
        </p:nvSpPr>
        <p:spPr bwMode="auto">
          <a:xfrm flipH="1">
            <a:off x="4673600" y="3213100"/>
            <a:ext cx="1050925" cy="2039938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 type="triangle" w="med" len="med"/>
          </a:ln>
          <a:effectLst>
            <a:outerShdw dist="1796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>
    <p:wipe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36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934200" cy="1143000"/>
          </a:xfrm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分布函数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zh-CN" altLang="en-US">
                <a:solidFill>
                  <a:schemeClr val="tx1"/>
                </a:solidFill>
              </a:rPr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(distribution function)</a:t>
            </a:r>
          </a:p>
        </p:txBody>
      </p:sp>
      <p:sp>
        <p:nvSpPr>
          <p:cNvPr id="527363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736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33400" y="1700213"/>
            <a:ext cx="8153400" cy="17526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连续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型随机变量的概率也可以用分布函数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F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来表示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分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布函数定义为</a:t>
            </a:r>
          </a:p>
        </p:txBody>
      </p:sp>
      <p:graphicFrame>
        <p:nvGraphicFramePr>
          <p:cNvPr id="527365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1371600" y="3357563"/>
          <a:ext cx="6450013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7378" name="Equation" r:id="rId4" imgW="2908080" imgH="330120" progId="Equation.3">
                  <p:embed/>
                </p:oleObj>
              </mc:Choice>
              <mc:Fallback>
                <p:oleObj name="Equation" r:id="rId4" imgW="2908080" imgH="33012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1600" y="3357563"/>
                        <a:ext cx="6450013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7368" name="Rectangle 8"/>
          <p:cNvSpPr>
            <a:spLocks noChangeArrowheads="1"/>
          </p:cNvSpPr>
          <p:nvPr/>
        </p:nvSpPr>
        <p:spPr bwMode="auto">
          <a:xfrm>
            <a:off x="609600" y="4214813"/>
            <a:ext cx="636270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  <a:buFontTx/>
              <a:buAutoNum type="arabicPeriod" startAt="3"/>
            </a:pP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根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</a:rPr>
              <a:t>据分布函数，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P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a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</a:rPr>
              <a:t>&lt;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X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</a:rPr>
              <a:t>&lt;</a:t>
            </a:r>
            <a:r>
              <a:rPr lang="en-US" altLang="zh-CN" sz="30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b</a:t>
            </a:r>
            <a:r>
              <a:rPr lang="en-US" altLang="zh-CN" sz="3000" b="0"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r>
              <a:rPr lang="zh-CN" altLang="en-US" sz="3000" b="0">
                <a:effectLst>
                  <a:outerShdw blurRad="38100" dist="38100" dir="2700000" algn="tl">
                    <a:srgbClr val="000000"/>
                  </a:outerShdw>
                </a:effectLst>
              </a:rPr>
              <a:t>可以写为</a:t>
            </a:r>
          </a:p>
        </p:txBody>
      </p:sp>
      <p:graphicFrame>
        <p:nvGraphicFramePr>
          <p:cNvPr id="527369" name="Object 9">
            <a:hlinkClick r:id="" action="ppaction://ole?verb=0"/>
          </p:cNvPr>
          <p:cNvGraphicFramePr>
            <a:graphicFrameLocks/>
          </p:cNvGraphicFramePr>
          <p:nvPr/>
        </p:nvGraphicFramePr>
        <p:xfrm>
          <a:off x="1447800" y="4724400"/>
          <a:ext cx="55499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7379" name="Equation" r:id="rId6" imgW="2501640" imgH="330120" progId="Equation.3">
                  <p:embed/>
                </p:oleObj>
              </mc:Choice>
              <mc:Fallback>
                <p:oleObj name="Equation" r:id="rId6" imgW="2501640" imgH="330120" progId="Equation.3">
                  <p:embed/>
                  <p:pic>
                    <p:nvPicPr>
                      <p:cNvPr id="0" name="Object 9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4724400"/>
                        <a:ext cx="55499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zh-CN" altLang="en-US" sz="4400">
                <a:solidFill>
                  <a:schemeClr val="tx1"/>
                </a:solidFill>
              </a:rPr>
              <a:t>随机事件的几个基本概念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分布函数与密度函数的图示</a:t>
            </a:r>
            <a:endParaRPr lang="zh-CN" altLang="en-US" sz="3600">
              <a:solidFill>
                <a:schemeClr val="tx1"/>
              </a:solidFill>
            </a:endParaRPr>
          </a:p>
        </p:txBody>
      </p:sp>
      <p:sp>
        <p:nvSpPr>
          <p:cNvPr id="53555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85800" y="1773238"/>
            <a:ext cx="7848600" cy="41148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密度函数曲线下的面积等于</a:t>
            </a:r>
            <a:r>
              <a:rPr lang="en-US" altLang="zh-CN">
                <a:solidFill>
                  <a:schemeClr val="tx1"/>
                </a:solidFill>
              </a:rPr>
              <a:t>1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分布函数是曲线下小于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baseline="-25000">
                <a:solidFill>
                  <a:schemeClr val="tx1"/>
                </a:solidFill>
                <a:latin typeface="Times New Roman" panose="02020603050405020304" pitchFamily="18" charset="0"/>
              </a:rPr>
              <a:t>0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</a:rPr>
              <a:t>的面积</a:t>
            </a:r>
          </a:p>
        </p:txBody>
      </p:sp>
      <p:grpSp>
        <p:nvGrpSpPr>
          <p:cNvPr id="535683" name="Group 131"/>
          <p:cNvGrpSpPr>
            <a:grpSpLocks/>
          </p:cNvGrpSpPr>
          <p:nvPr/>
        </p:nvGrpSpPr>
        <p:grpSpPr bwMode="auto">
          <a:xfrm>
            <a:off x="1828800" y="2997200"/>
            <a:ext cx="5257800" cy="3124200"/>
            <a:chOff x="1200" y="1920"/>
            <a:chExt cx="3168" cy="1968"/>
          </a:xfrm>
        </p:grpSpPr>
        <p:sp>
          <p:nvSpPr>
            <p:cNvPr id="535647" name="Rectangle 95"/>
            <p:cNvSpPr>
              <a:spLocks noChangeArrowheads="1"/>
            </p:cNvSpPr>
            <p:nvPr/>
          </p:nvSpPr>
          <p:spPr bwMode="auto">
            <a:xfrm>
              <a:off x="1200" y="1920"/>
              <a:ext cx="3072" cy="19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535648" name="Group 96"/>
            <p:cNvGrpSpPr>
              <a:grpSpLocks/>
            </p:cNvGrpSpPr>
            <p:nvPr/>
          </p:nvGrpSpPr>
          <p:grpSpPr bwMode="auto">
            <a:xfrm>
              <a:off x="1344" y="1968"/>
              <a:ext cx="3024" cy="1882"/>
              <a:chOff x="1344" y="1872"/>
              <a:chExt cx="3024" cy="1882"/>
            </a:xfrm>
          </p:grpSpPr>
          <p:sp>
            <p:nvSpPr>
              <p:cNvPr id="535649" name="Rectangle 97"/>
              <p:cNvSpPr>
                <a:spLocks noChangeArrowheads="1"/>
              </p:cNvSpPr>
              <p:nvPr/>
            </p:nvSpPr>
            <p:spPr bwMode="auto">
              <a:xfrm>
                <a:off x="1344" y="1872"/>
                <a:ext cx="473" cy="3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000" b="0" i="1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f</a:t>
                </a:r>
                <a:r>
                  <a:rPr lang="en-US" altLang="zh-CN" sz="3000" b="0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(</a:t>
                </a:r>
                <a:r>
                  <a:rPr lang="en-US" altLang="zh-CN" sz="3000" b="0" i="1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x</a:t>
                </a:r>
                <a:r>
                  <a:rPr lang="en-US" altLang="zh-CN" sz="3000" b="0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)</a:t>
                </a:r>
              </a:p>
            </p:txBody>
          </p:sp>
          <p:grpSp>
            <p:nvGrpSpPr>
              <p:cNvPr id="535650" name="Group 98"/>
              <p:cNvGrpSpPr>
                <a:grpSpLocks/>
              </p:cNvGrpSpPr>
              <p:nvPr/>
            </p:nvGrpSpPr>
            <p:grpSpPr bwMode="auto">
              <a:xfrm>
                <a:off x="1580" y="2235"/>
                <a:ext cx="2788" cy="1519"/>
                <a:chOff x="1580" y="2235"/>
                <a:chExt cx="2788" cy="1519"/>
              </a:xfrm>
            </p:grpSpPr>
            <p:sp>
              <p:nvSpPr>
                <p:cNvPr id="535651" name="Freeform 99"/>
                <p:cNvSpPr>
                  <a:spLocks/>
                </p:cNvSpPr>
                <p:nvPr/>
              </p:nvSpPr>
              <p:spPr bwMode="auto">
                <a:xfrm>
                  <a:off x="2674" y="2269"/>
                  <a:ext cx="452" cy="1178"/>
                </a:xfrm>
                <a:custGeom>
                  <a:avLst/>
                  <a:gdLst>
                    <a:gd name="T0" fmla="*/ 0 w 413"/>
                    <a:gd name="T1" fmla="*/ 0 h 979"/>
                    <a:gd name="T2" fmla="*/ 103 w 413"/>
                    <a:gd name="T3" fmla="*/ 53 h 979"/>
                    <a:gd name="T4" fmla="*/ 179 w 413"/>
                    <a:gd name="T5" fmla="*/ 156 h 979"/>
                    <a:gd name="T6" fmla="*/ 232 w 413"/>
                    <a:gd name="T7" fmla="*/ 232 h 979"/>
                    <a:gd name="T8" fmla="*/ 310 w 413"/>
                    <a:gd name="T9" fmla="*/ 362 h 979"/>
                    <a:gd name="T10" fmla="*/ 360 w 413"/>
                    <a:gd name="T11" fmla="*/ 463 h 979"/>
                    <a:gd name="T12" fmla="*/ 413 w 413"/>
                    <a:gd name="T13" fmla="*/ 566 h 979"/>
                    <a:gd name="T14" fmla="*/ 413 w 413"/>
                    <a:gd name="T15" fmla="*/ 979 h 979"/>
                    <a:gd name="T16" fmla="*/ 0 w 413"/>
                    <a:gd name="T17" fmla="*/ 979 h 979"/>
                    <a:gd name="T18" fmla="*/ 0 w 413"/>
                    <a:gd name="T19" fmla="*/ 0 h 9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13" h="979">
                      <a:moveTo>
                        <a:pt x="0" y="0"/>
                      </a:moveTo>
                      <a:lnTo>
                        <a:pt x="103" y="53"/>
                      </a:lnTo>
                      <a:lnTo>
                        <a:pt x="179" y="156"/>
                      </a:lnTo>
                      <a:lnTo>
                        <a:pt x="232" y="232"/>
                      </a:lnTo>
                      <a:lnTo>
                        <a:pt x="310" y="362"/>
                      </a:lnTo>
                      <a:lnTo>
                        <a:pt x="360" y="463"/>
                      </a:lnTo>
                      <a:lnTo>
                        <a:pt x="413" y="566"/>
                      </a:lnTo>
                      <a:lnTo>
                        <a:pt x="413" y="979"/>
                      </a:lnTo>
                      <a:lnTo>
                        <a:pt x="0" y="9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52" name="Freeform 100"/>
                <p:cNvSpPr>
                  <a:spLocks/>
                </p:cNvSpPr>
                <p:nvPr/>
              </p:nvSpPr>
              <p:spPr bwMode="auto">
                <a:xfrm>
                  <a:off x="2261" y="2269"/>
                  <a:ext cx="413" cy="1178"/>
                </a:xfrm>
                <a:custGeom>
                  <a:avLst/>
                  <a:gdLst>
                    <a:gd name="T0" fmla="*/ 413 w 413"/>
                    <a:gd name="T1" fmla="*/ 0 h 979"/>
                    <a:gd name="T2" fmla="*/ 310 w 413"/>
                    <a:gd name="T3" fmla="*/ 53 h 979"/>
                    <a:gd name="T4" fmla="*/ 232 w 413"/>
                    <a:gd name="T5" fmla="*/ 156 h 979"/>
                    <a:gd name="T6" fmla="*/ 181 w 413"/>
                    <a:gd name="T7" fmla="*/ 232 h 979"/>
                    <a:gd name="T8" fmla="*/ 103 w 413"/>
                    <a:gd name="T9" fmla="*/ 362 h 979"/>
                    <a:gd name="T10" fmla="*/ 51 w 413"/>
                    <a:gd name="T11" fmla="*/ 463 h 979"/>
                    <a:gd name="T12" fmla="*/ 0 w 413"/>
                    <a:gd name="T13" fmla="*/ 566 h 979"/>
                    <a:gd name="T14" fmla="*/ 0 w 413"/>
                    <a:gd name="T15" fmla="*/ 979 h 979"/>
                    <a:gd name="T16" fmla="*/ 413 w 413"/>
                    <a:gd name="T17" fmla="*/ 979 h 979"/>
                    <a:gd name="T18" fmla="*/ 413 w 413"/>
                    <a:gd name="T19" fmla="*/ 0 h 9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13" h="979">
                      <a:moveTo>
                        <a:pt x="413" y="0"/>
                      </a:moveTo>
                      <a:lnTo>
                        <a:pt x="310" y="53"/>
                      </a:lnTo>
                      <a:lnTo>
                        <a:pt x="232" y="156"/>
                      </a:lnTo>
                      <a:lnTo>
                        <a:pt x="181" y="232"/>
                      </a:lnTo>
                      <a:lnTo>
                        <a:pt x="103" y="362"/>
                      </a:lnTo>
                      <a:lnTo>
                        <a:pt x="51" y="463"/>
                      </a:lnTo>
                      <a:lnTo>
                        <a:pt x="0" y="566"/>
                      </a:lnTo>
                      <a:lnTo>
                        <a:pt x="0" y="979"/>
                      </a:lnTo>
                      <a:lnTo>
                        <a:pt x="413" y="979"/>
                      </a:lnTo>
                      <a:lnTo>
                        <a:pt x="413" y="0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53" name="Line 101"/>
                <p:cNvSpPr>
                  <a:spLocks noChangeShapeType="1"/>
                </p:cNvSpPr>
                <p:nvPr/>
              </p:nvSpPr>
              <p:spPr bwMode="auto">
                <a:xfrm>
                  <a:off x="2674" y="2269"/>
                  <a:ext cx="0" cy="1178"/>
                </a:xfrm>
                <a:prstGeom prst="line">
                  <a:avLst/>
                </a:prstGeom>
                <a:noFill/>
                <a:ln w="17463">
                  <a:solidFill>
                    <a:srgbClr val="1A1A1A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54" name="Freeform 102"/>
                <p:cNvSpPr>
                  <a:spLocks/>
                </p:cNvSpPr>
                <p:nvPr/>
              </p:nvSpPr>
              <p:spPr bwMode="auto">
                <a:xfrm>
                  <a:off x="1737" y="2947"/>
                  <a:ext cx="524" cy="509"/>
                </a:xfrm>
                <a:custGeom>
                  <a:avLst/>
                  <a:gdLst>
                    <a:gd name="T0" fmla="*/ 1129 w 1129"/>
                    <a:gd name="T1" fmla="*/ 0 h 735"/>
                    <a:gd name="T2" fmla="*/ 1129 w 1129"/>
                    <a:gd name="T3" fmla="*/ 735 h 735"/>
                    <a:gd name="T4" fmla="*/ 0 w 1129"/>
                    <a:gd name="T5" fmla="*/ 735 h 735"/>
                    <a:gd name="T6" fmla="*/ 124 w 1129"/>
                    <a:gd name="T7" fmla="*/ 698 h 735"/>
                    <a:gd name="T8" fmla="*/ 246 w 1129"/>
                    <a:gd name="T9" fmla="*/ 657 h 735"/>
                    <a:gd name="T10" fmla="*/ 362 w 1129"/>
                    <a:gd name="T11" fmla="*/ 610 h 735"/>
                    <a:gd name="T12" fmla="*/ 474 w 1129"/>
                    <a:gd name="T13" fmla="*/ 559 h 735"/>
                    <a:gd name="T14" fmla="*/ 580 w 1129"/>
                    <a:gd name="T15" fmla="*/ 504 h 735"/>
                    <a:gd name="T16" fmla="*/ 681 w 1129"/>
                    <a:gd name="T17" fmla="*/ 442 h 735"/>
                    <a:gd name="T18" fmla="*/ 774 w 1129"/>
                    <a:gd name="T19" fmla="*/ 378 h 735"/>
                    <a:gd name="T20" fmla="*/ 860 w 1129"/>
                    <a:gd name="T21" fmla="*/ 308 h 735"/>
                    <a:gd name="T22" fmla="*/ 940 w 1129"/>
                    <a:gd name="T23" fmla="*/ 236 h 735"/>
                    <a:gd name="T24" fmla="*/ 1010 w 1129"/>
                    <a:gd name="T25" fmla="*/ 161 h 735"/>
                    <a:gd name="T26" fmla="*/ 1074 w 1129"/>
                    <a:gd name="T27" fmla="*/ 81 h 735"/>
                    <a:gd name="T28" fmla="*/ 1129 w 1129"/>
                    <a:gd name="T29" fmla="*/ 0 h 7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129" h="735">
                      <a:moveTo>
                        <a:pt x="1129" y="0"/>
                      </a:moveTo>
                      <a:lnTo>
                        <a:pt x="1129" y="735"/>
                      </a:lnTo>
                      <a:lnTo>
                        <a:pt x="0" y="735"/>
                      </a:lnTo>
                      <a:lnTo>
                        <a:pt x="124" y="698"/>
                      </a:lnTo>
                      <a:lnTo>
                        <a:pt x="246" y="657"/>
                      </a:lnTo>
                      <a:lnTo>
                        <a:pt x="362" y="610"/>
                      </a:lnTo>
                      <a:lnTo>
                        <a:pt x="474" y="559"/>
                      </a:lnTo>
                      <a:lnTo>
                        <a:pt x="580" y="504"/>
                      </a:lnTo>
                      <a:lnTo>
                        <a:pt x="681" y="442"/>
                      </a:lnTo>
                      <a:lnTo>
                        <a:pt x="774" y="378"/>
                      </a:lnTo>
                      <a:lnTo>
                        <a:pt x="860" y="308"/>
                      </a:lnTo>
                      <a:lnTo>
                        <a:pt x="940" y="236"/>
                      </a:lnTo>
                      <a:lnTo>
                        <a:pt x="1010" y="161"/>
                      </a:lnTo>
                      <a:lnTo>
                        <a:pt x="1074" y="81"/>
                      </a:lnTo>
                      <a:lnTo>
                        <a:pt x="1129" y="0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535655" name="Group 103"/>
                <p:cNvGrpSpPr>
                  <a:grpSpLocks/>
                </p:cNvGrpSpPr>
                <p:nvPr/>
              </p:nvGrpSpPr>
              <p:grpSpPr bwMode="auto">
                <a:xfrm>
                  <a:off x="1633" y="2269"/>
                  <a:ext cx="2133" cy="1160"/>
                  <a:chOff x="1968" y="2592"/>
                  <a:chExt cx="2027" cy="991"/>
                </a:xfrm>
              </p:grpSpPr>
              <p:sp>
                <p:nvSpPr>
                  <p:cNvPr id="535656" name="Freeform 104"/>
                  <p:cNvSpPr>
                    <a:spLocks/>
                  </p:cNvSpPr>
                  <p:nvPr/>
                </p:nvSpPr>
                <p:spPr bwMode="auto">
                  <a:xfrm>
                    <a:off x="2969" y="2596"/>
                    <a:ext cx="1026" cy="987"/>
                  </a:xfrm>
                  <a:custGeom>
                    <a:avLst/>
                    <a:gdLst>
                      <a:gd name="T0" fmla="*/ 1026 w 1026"/>
                      <a:gd name="T1" fmla="*/ 987 h 987"/>
                      <a:gd name="T2" fmla="*/ 919 w 1026"/>
                      <a:gd name="T3" fmla="*/ 976 h 987"/>
                      <a:gd name="T4" fmla="*/ 864 w 1026"/>
                      <a:gd name="T5" fmla="*/ 964 h 987"/>
                      <a:gd name="T6" fmla="*/ 811 w 1026"/>
                      <a:gd name="T7" fmla="*/ 949 h 987"/>
                      <a:gd name="T8" fmla="*/ 756 w 1026"/>
                      <a:gd name="T9" fmla="*/ 926 h 987"/>
                      <a:gd name="T10" fmla="*/ 702 w 1026"/>
                      <a:gd name="T11" fmla="*/ 894 h 987"/>
                      <a:gd name="T12" fmla="*/ 649 w 1026"/>
                      <a:gd name="T13" fmla="*/ 854 h 987"/>
                      <a:gd name="T14" fmla="*/ 539 w 1026"/>
                      <a:gd name="T15" fmla="*/ 741 h 987"/>
                      <a:gd name="T16" fmla="*/ 432 w 1026"/>
                      <a:gd name="T17" fmla="*/ 579 h 987"/>
                      <a:gd name="T18" fmla="*/ 325 w 1026"/>
                      <a:gd name="T19" fmla="*/ 385 h 987"/>
                      <a:gd name="T20" fmla="*/ 270 w 1026"/>
                      <a:gd name="T21" fmla="*/ 286 h 987"/>
                      <a:gd name="T22" fmla="*/ 215 w 1026"/>
                      <a:gd name="T23" fmla="*/ 196 h 987"/>
                      <a:gd name="T24" fmla="*/ 162 w 1026"/>
                      <a:gd name="T25" fmla="*/ 116 h 987"/>
                      <a:gd name="T26" fmla="*/ 108 w 1026"/>
                      <a:gd name="T27" fmla="*/ 53 h 987"/>
                      <a:gd name="T28" fmla="*/ 53 w 1026"/>
                      <a:gd name="T29" fmla="*/ 13 h 987"/>
                      <a:gd name="T30" fmla="*/ 0 w 1026"/>
                      <a:gd name="T31" fmla="*/ 0 h 9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026" h="987">
                        <a:moveTo>
                          <a:pt x="1026" y="987"/>
                        </a:moveTo>
                        <a:lnTo>
                          <a:pt x="919" y="976"/>
                        </a:lnTo>
                        <a:lnTo>
                          <a:pt x="864" y="964"/>
                        </a:lnTo>
                        <a:lnTo>
                          <a:pt x="811" y="949"/>
                        </a:lnTo>
                        <a:lnTo>
                          <a:pt x="756" y="926"/>
                        </a:lnTo>
                        <a:lnTo>
                          <a:pt x="702" y="894"/>
                        </a:lnTo>
                        <a:lnTo>
                          <a:pt x="649" y="854"/>
                        </a:lnTo>
                        <a:lnTo>
                          <a:pt x="539" y="741"/>
                        </a:lnTo>
                        <a:lnTo>
                          <a:pt x="432" y="579"/>
                        </a:lnTo>
                        <a:lnTo>
                          <a:pt x="325" y="385"/>
                        </a:lnTo>
                        <a:lnTo>
                          <a:pt x="270" y="286"/>
                        </a:lnTo>
                        <a:lnTo>
                          <a:pt x="215" y="196"/>
                        </a:lnTo>
                        <a:lnTo>
                          <a:pt x="162" y="116"/>
                        </a:lnTo>
                        <a:lnTo>
                          <a:pt x="108" y="53"/>
                        </a:lnTo>
                        <a:lnTo>
                          <a:pt x="53" y="13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 w="57150">
                    <a:solidFill>
                      <a:srgbClr val="00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57" name="Freeform 105"/>
                  <p:cNvSpPr>
                    <a:spLocks/>
                  </p:cNvSpPr>
                  <p:nvPr/>
                </p:nvSpPr>
                <p:spPr bwMode="auto">
                  <a:xfrm>
                    <a:off x="1968" y="2592"/>
                    <a:ext cx="1028" cy="987"/>
                  </a:xfrm>
                  <a:custGeom>
                    <a:avLst/>
                    <a:gdLst>
                      <a:gd name="T0" fmla="*/ 0 w 1028"/>
                      <a:gd name="T1" fmla="*/ 987 h 987"/>
                      <a:gd name="T2" fmla="*/ 107 w 1028"/>
                      <a:gd name="T3" fmla="*/ 976 h 987"/>
                      <a:gd name="T4" fmla="*/ 162 w 1028"/>
                      <a:gd name="T5" fmla="*/ 964 h 987"/>
                      <a:gd name="T6" fmla="*/ 217 w 1028"/>
                      <a:gd name="T7" fmla="*/ 949 h 987"/>
                      <a:gd name="T8" fmla="*/ 270 w 1028"/>
                      <a:gd name="T9" fmla="*/ 926 h 987"/>
                      <a:gd name="T10" fmla="*/ 324 w 1028"/>
                      <a:gd name="T11" fmla="*/ 894 h 987"/>
                      <a:gd name="T12" fmla="*/ 379 w 1028"/>
                      <a:gd name="T13" fmla="*/ 854 h 987"/>
                      <a:gd name="T14" fmla="*/ 487 w 1028"/>
                      <a:gd name="T15" fmla="*/ 741 h 987"/>
                      <a:gd name="T16" fmla="*/ 594 w 1028"/>
                      <a:gd name="T17" fmla="*/ 579 h 987"/>
                      <a:gd name="T18" fmla="*/ 704 w 1028"/>
                      <a:gd name="T19" fmla="*/ 385 h 987"/>
                      <a:gd name="T20" fmla="*/ 756 w 1028"/>
                      <a:gd name="T21" fmla="*/ 286 h 987"/>
                      <a:gd name="T22" fmla="*/ 811 w 1028"/>
                      <a:gd name="T23" fmla="*/ 196 h 987"/>
                      <a:gd name="T24" fmla="*/ 866 w 1028"/>
                      <a:gd name="T25" fmla="*/ 116 h 987"/>
                      <a:gd name="T26" fmla="*/ 918 w 1028"/>
                      <a:gd name="T27" fmla="*/ 53 h 987"/>
                      <a:gd name="T28" fmla="*/ 973 w 1028"/>
                      <a:gd name="T29" fmla="*/ 13 h 987"/>
                      <a:gd name="T30" fmla="*/ 1028 w 1028"/>
                      <a:gd name="T31" fmla="*/ 0 h 9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028" h="987">
                        <a:moveTo>
                          <a:pt x="0" y="987"/>
                        </a:moveTo>
                        <a:lnTo>
                          <a:pt x="107" y="976"/>
                        </a:lnTo>
                        <a:lnTo>
                          <a:pt x="162" y="964"/>
                        </a:lnTo>
                        <a:lnTo>
                          <a:pt x="217" y="949"/>
                        </a:lnTo>
                        <a:lnTo>
                          <a:pt x="270" y="926"/>
                        </a:lnTo>
                        <a:lnTo>
                          <a:pt x="324" y="894"/>
                        </a:lnTo>
                        <a:lnTo>
                          <a:pt x="379" y="854"/>
                        </a:lnTo>
                        <a:lnTo>
                          <a:pt x="487" y="741"/>
                        </a:lnTo>
                        <a:lnTo>
                          <a:pt x="594" y="579"/>
                        </a:lnTo>
                        <a:lnTo>
                          <a:pt x="704" y="385"/>
                        </a:lnTo>
                        <a:lnTo>
                          <a:pt x="756" y="286"/>
                        </a:lnTo>
                        <a:lnTo>
                          <a:pt x="811" y="196"/>
                        </a:lnTo>
                        <a:lnTo>
                          <a:pt x="866" y="116"/>
                        </a:lnTo>
                        <a:lnTo>
                          <a:pt x="918" y="53"/>
                        </a:lnTo>
                        <a:lnTo>
                          <a:pt x="973" y="13"/>
                        </a:lnTo>
                        <a:lnTo>
                          <a:pt x="1028" y="0"/>
                        </a:lnTo>
                      </a:path>
                    </a:pathLst>
                  </a:custGeom>
                  <a:noFill/>
                  <a:ln w="57150">
                    <a:solidFill>
                      <a:srgbClr val="00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535658" name="Freeform 106"/>
                <p:cNvSpPr>
                  <a:spLocks/>
                </p:cNvSpPr>
                <p:nvPr/>
              </p:nvSpPr>
              <p:spPr bwMode="auto">
                <a:xfrm>
                  <a:off x="1584" y="2235"/>
                  <a:ext cx="2453" cy="1221"/>
                </a:xfrm>
                <a:custGeom>
                  <a:avLst/>
                  <a:gdLst>
                    <a:gd name="T0" fmla="*/ 0 w 2054"/>
                    <a:gd name="T1" fmla="*/ 0 h 964"/>
                    <a:gd name="T2" fmla="*/ 0 w 2054"/>
                    <a:gd name="T3" fmla="*/ 964 h 964"/>
                    <a:gd name="T4" fmla="*/ 2054 w 2054"/>
                    <a:gd name="T5" fmla="*/ 964 h 9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54" h="964">
                      <a:moveTo>
                        <a:pt x="0" y="0"/>
                      </a:moveTo>
                      <a:lnTo>
                        <a:pt x="0" y="964"/>
                      </a:lnTo>
                      <a:lnTo>
                        <a:pt x="2054" y="964"/>
                      </a:lnTo>
                    </a:path>
                  </a:pathLst>
                </a:custGeom>
                <a:noFill/>
                <a:ln w="30163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>
                  <a:outerShdw dist="17961" dir="2700000" algn="ctr" rotWithShape="0">
                    <a:srgbClr val="003300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59" name="Line 107"/>
                <p:cNvSpPr>
                  <a:spLocks noChangeShapeType="1"/>
                </p:cNvSpPr>
                <p:nvPr/>
              </p:nvSpPr>
              <p:spPr bwMode="auto">
                <a:xfrm>
                  <a:off x="1580" y="2329"/>
                  <a:ext cx="28" cy="1"/>
                </a:xfrm>
                <a:prstGeom prst="line">
                  <a:avLst/>
                </a:prstGeom>
                <a:noFill/>
                <a:ln w="30163">
                  <a:solidFill>
                    <a:srgbClr val="CDCDCD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60" name="Line 108"/>
                <p:cNvSpPr>
                  <a:spLocks noChangeShapeType="1"/>
                </p:cNvSpPr>
                <p:nvPr/>
              </p:nvSpPr>
              <p:spPr bwMode="auto">
                <a:xfrm>
                  <a:off x="1580" y="2452"/>
                  <a:ext cx="28" cy="2"/>
                </a:xfrm>
                <a:prstGeom prst="line">
                  <a:avLst/>
                </a:prstGeom>
                <a:noFill/>
                <a:ln w="30163">
                  <a:solidFill>
                    <a:srgbClr val="CDCDCD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61" name="Line 109"/>
                <p:cNvSpPr>
                  <a:spLocks noChangeShapeType="1"/>
                </p:cNvSpPr>
                <p:nvPr/>
              </p:nvSpPr>
              <p:spPr bwMode="auto">
                <a:xfrm>
                  <a:off x="1580" y="2575"/>
                  <a:ext cx="28" cy="1"/>
                </a:xfrm>
                <a:prstGeom prst="line">
                  <a:avLst/>
                </a:prstGeom>
                <a:noFill/>
                <a:ln w="30163">
                  <a:solidFill>
                    <a:srgbClr val="CDCDCD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62" name="Line 110"/>
                <p:cNvSpPr>
                  <a:spLocks noChangeShapeType="1"/>
                </p:cNvSpPr>
                <p:nvPr/>
              </p:nvSpPr>
              <p:spPr bwMode="auto">
                <a:xfrm>
                  <a:off x="1580" y="2698"/>
                  <a:ext cx="28" cy="1"/>
                </a:xfrm>
                <a:prstGeom prst="line">
                  <a:avLst/>
                </a:prstGeom>
                <a:noFill/>
                <a:ln w="30163">
                  <a:solidFill>
                    <a:srgbClr val="CDCDCD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63" name="Line 111"/>
                <p:cNvSpPr>
                  <a:spLocks noChangeShapeType="1"/>
                </p:cNvSpPr>
                <p:nvPr/>
              </p:nvSpPr>
              <p:spPr bwMode="auto">
                <a:xfrm>
                  <a:off x="1580" y="2822"/>
                  <a:ext cx="28" cy="1"/>
                </a:xfrm>
                <a:prstGeom prst="line">
                  <a:avLst/>
                </a:prstGeom>
                <a:noFill/>
                <a:ln w="30163">
                  <a:solidFill>
                    <a:srgbClr val="CDCDCD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64" name="Line 112"/>
                <p:cNvSpPr>
                  <a:spLocks noChangeShapeType="1"/>
                </p:cNvSpPr>
                <p:nvPr/>
              </p:nvSpPr>
              <p:spPr bwMode="auto">
                <a:xfrm>
                  <a:off x="1580" y="2945"/>
                  <a:ext cx="28" cy="1"/>
                </a:xfrm>
                <a:prstGeom prst="line">
                  <a:avLst/>
                </a:prstGeom>
                <a:noFill/>
                <a:ln w="30163">
                  <a:solidFill>
                    <a:srgbClr val="CDCDCD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65" name="Line 113"/>
                <p:cNvSpPr>
                  <a:spLocks noChangeShapeType="1"/>
                </p:cNvSpPr>
                <p:nvPr/>
              </p:nvSpPr>
              <p:spPr bwMode="auto">
                <a:xfrm>
                  <a:off x="1580" y="3067"/>
                  <a:ext cx="28" cy="2"/>
                </a:xfrm>
                <a:prstGeom prst="line">
                  <a:avLst/>
                </a:prstGeom>
                <a:noFill/>
                <a:ln w="30163">
                  <a:solidFill>
                    <a:srgbClr val="CDCDCD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66" name="Line 114"/>
                <p:cNvSpPr>
                  <a:spLocks noChangeShapeType="1"/>
                </p:cNvSpPr>
                <p:nvPr/>
              </p:nvSpPr>
              <p:spPr bwMode="auto">
                <a:xfrm>
                  <a:off x="1580" y="3191"/>
                  <a:ext cx="28" cy="1"/>
                </a:xfrm>
                <a:prstGeom prst="line">
                  <a:avLst/>
                </a:prstGeom>
                <a:noFill/>
                <a:ln w="30163">
                  <a:solidFill>
                    <a:srgbClr val="CDCDCD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67" name="Line 115"/>
                <p:cNvSpPr>
                  <a:spLocks noChangeShapeType="1"/>
                </p:cNvSpPr>
                <p:nvPr/>
              </p:nvSpPr>
              <p:spPr bwMode="auto">
                <a:xfrm>
                  <a:off x="1580" y="3312"/>
                  <a:ext cx="28" cy="1"/>
                </a:xfrm>
                <a:prstGeom prst="line">
                  <a:avLst/>
                </a:prstGeom>
                <a:noFill/>
                <a:ln w="30163">
                  <a:solidFill>
                    <a:srgbClr val="CDCDCD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535668" name="Group 116"/>
                <p:cNvGrpSpPr>
                  <a:grpSpLocks/>
                </p:cNvGrpSpPr>
                <p:nvPr/>
              </p:nvGrpSpPr>
              <p:grpSpPr bwMode="auto">
                <a:xfrm>
                  <a:off x="1837" y="3435"/>
                  <a:ext cx="2053" cy="15"/>
                  <a:chOff x="2147" y="3583"/>
                  <a:chExt cx="1849" cy="12"/>
                </a:xfrm>
              </p:grpSpPr>
              <p:sp>
                <p:nvSpPr>
                  <p:cNvPr id="535669" name="Line 117"/>
                  <p:cNvSpPr>
                    <a:spLocks noChangeShapeType="1"/>
                  </p:cNvSpPr>
                  <p:nvPr/>
                </p:nvSpPr>
                <p:spPr bwMode="auto">
                  <a:xfrm>
                    <a:off x="3995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70" name="Line 118"/>
                  <p:cNvSpPr>
                    <a:spLocks noChangeShapeType="1"/>
                  </p:cNvSpPr>
                  <p:nvPr/>
                </p:nvSpPr>
                <p:spPr bwMode="auto">
                  <a:xfrm>
                    <a:off x="3791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71" name="Line 119"/>
                  <p:cNvSpPr>
                    <a:spLocks noChangeShapeType="1"/>
                  </p:cNvSpPr>
                  <p:nvPr/>
                </p:nvSpPr>
                <p:spPr bwMode="auto">
                  <a:xfrm>
                    <a:off x="3584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72" name="Line 120"/>
                  <p:cNvSpPr>
                    <a:spLocks noChangeShapeType="1"/>
                  </p:cNvSpPr>
                  <p:nvPr/>
                </p:nvSpPr>
                <p:spPr bwMode="auto">
                  <a:xfrm>
                    <a:off x="3380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73" name="Line 121"/>
                  <p:cNvSpPr>
                    <a:spLocks noChangeShapeType="1"/>
                  </p:cNvSpPr>
                  <p:nvPr/>
                </p:nvSpPr>
                <p:spPr bwMode="auto">
                  <a:xfrm>
                    <a:off x="3173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74" name="Line 122"/>
                  <p:cNvSpPr>
                    <a:spLocks noChangeShapeType="1"/>
                  </p:cNvSpPr>
                  <p:nvPr/>
                </p:nvSpPr>
                <p:spPr bwMode="auto">
                  <a:xfrm>
                    <a:off x="2969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75" name="Line 123"/>
                  <p:cNvSpPr>
                    <a:spLocks noChangeShapeType="1"/>
                  </p:cNvSpPr>
                  <p:nvPr/>
                </p:nvSpPr>
                <p:spPr bwMode="auto">
                  <a:xfrm>
                    <a:off x="2763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76" name="Line 124"/>
                  <p:cNvSpPr>
                    <a:spLocks noChangeShapeType="1"/>
                  </p:cNvSpPr>
                  <p:nvPr/>
                </p:nvSpPr>
                <p:spPr bwMode="auto">
                  <a:xfrm>
                    <a:off x="2558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77" name="Line 125"/>
                  <p:cNvSpPr>
                    <a:spLocks noChangeShapeType="1"/>
                  </p:cNvSpPr>
                  <p:nvPr/>
                </p:nvSpPr>
                <p:spPr bwMode="auto">
                  <a:xfrm>
                    <a:off x="2352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5678" name="Line 126"/>
                  <p:cNvSpPr>
                    <a:spLocks noChangeShapeType="1"/>
                  </p:cNvSpPr>
                  <p:nvPr/>
                </p:nvSpPr>
                <p:spPr bwMode="auto">
                  <a:xfrm>
                    <a:off x="2147" y="3583"/>
                    <a:ext cx="1" cy="12"/>
                  </a:xfrm>
                  <a:prstGeom prst="line">
                    <a:avLst/>
                  </a:prstGeom>
                  <a:noFill/>
                  <a:ln w="30163">
                    <a:solidFill>
                      <a:srgbClr val="CDCDCD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535679" name="Line 127"/>
                <p:cNvSpPr>
                  <a:spLocks noChangeShapeType="1"/>
                </p:cNvSpPr>
                <p:nvPr/>
              </p:nvSpPr>
              <p:spPr bwMode="auto">
                <a:xfrm>
                  <a:off x="3126" y="3002"/>
                  <a:ext cx="0" cy="427"/>
                </a:xfrm>
                <a:prstGeom prst="line">
                  <a:avLst/>
                </a:prstGeom>
                <a:noFill/>
                <a:ln w="12700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5680" name="Rectangle 128"/>
                <p:cNvSpPr>
                  <a:spLocks noChangeArrowheads="1"/>
                </p:cNvSpPr>
                <p:nvPr/>
              </p:nvSpPr>
              <p:spPr bwMode="auto">
                <a:xfrm>
                  <a:off x="4037" y="3264"/>
                  <a:ext cx="331" cy="34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3000" b="0" i="1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x</a:t>
                  </a:r>
                  <a:endParaRPr lang="en-US" altLang="zh-CN" sz="3000" b="0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535681" name="Rectangle 129"/>
                <p:cNvSpPr>
                  <a:spLocks noChangeArrowheads="1"/>
                </p:cNvSpPr>
                <p:nvPr/>
              </p:nvSpPr>
              <p:spPr bwMode="auto">
                <a:xfrm>
                  <a:off x="2951" y="3408"/>
                  <a:ext cx="330" cy="34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3000" b="0" i="1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x</a:t>
                  </a:r>
                  <a:r>
                    <a:rPr lang="en-US" altLang="zh-CN" sz="3000" b="0" baseline="-25000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0</a:t>
                  </a:r>
                  <a:endParaRPr lang="en-US" altLang="zh-CN" sz="3000" b="0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535682" name="Rectangle 130"/>
                <p:cNvSpPr>
                  <a:spLocks noChangeArrowheads="1"/>
                </p:cNvSpPr>
                <p:nvPr/>
              </p:nvSpPr>
              <p:spPr bwMode="auto">
                <a:xfrm>
                  <a:off x="2336" y="2880"/>
                  <a:ext cx="615" cy="250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2000" i="1">
                      <a:solidFill>
                        <a:srgbClr val="FFFFB9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F </a:t>
                  </a:r>
                  <a:r>
                    <a:rPr lang="en-US" altLang="zh-CN" sz="2000">
                      <a:solidFill>
                        <a:srgbClr val="FFFFB9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( </a:t>
                  </a:r>
                  <a:r>
                    <a:rPr lang="en-US" altLang="zh-CN" sz="2000" i="1">
                      <a:solidFill>
                        <a:srgbClr val="FFFFB9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x</a:t>
                  </a:r>
                  <a:r>
                    <a:rPr lang="en-US" altLang="zh-CN" sz="2000" baseline="-25000">
                      <a:solidFill>
                        <a:srgbClr val="FFFFB9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0</a:t>
                  </a:r>
                  <a:r>
                    <a:rPr lang="en-US" altLang="zh-CN" sz="2000" i="1">
                      <a:solidFill>
                        <a:srgbClr val="FFFFB9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 </a:t>
                  </a:r>
                  <a:r>
                    <a:rPr lang="en-US" altLang="zh-CN" sz="2000">
                      <a:solidFill>
                        <a:srgbClr val="FFFFB9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)</a:t>
                  </a:r>
                </a:p>
              </p:txBody>
            </p:sp>
          </p:grpSp>
        </p:grpSp>
      </p:grpSp>
    </p:spTree>
  </p:cSld>
  <p:clrMapOvr>
    <a:masterClrMapping/>
  </p:clrMapOvr>
  <p:transition>
    <p:wipe dir="r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38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858000" cy="1143000"/>
          </a:xfrm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连续型随机变量的期望和方差</a:t>
            </a:r>
            <a:endParaRPr lang="zh-CN" altLang="en-US" sz="3600">
              <a:solidFill>
                <a:schemeClr val="tx1"/>
              </a:solidFill>
            </a:endParaRPr>
          </a:p>
        </p:txBody>
      </p:sp>
      <p:sp>
        <p:nvSpPr>
          <p:cNvPr id="551939" name="Rectangle 3"/>
          <p:cNvSpPr>
            <a:spLocks noChangeArrowheads="1"/>
          </p:cNvSpPr>
          <p:nvPr/>
        </p:nvSpPr>
        <p:spPr bwMode="auto">
          <a:xfrm>
            <a:off x="762000" y="1905000"/>
            <a:ext cx="80010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5194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33400" y="1844675"/>
            <a:ext cx="8153400" cy="3962400"/>
          </a:xfrm>
          <a:noFill/>
          <a:ln/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连续型随机变量的数学期望为</a:t>
            </a:r>
          </a:p>
          <a:p>
            <a:pPr marL="609600" indent="-609600" algn="just">
              <a:buFontTx/>
              <a:buAutoNum type="arabicPeriod"/>
            </a:pPr>
            <a:endParaRPr lang="zh-CN" altLang="en-US">
              <a:solidFill>
                <a:schemeClr val="tx1"/>
              </a:solidFill>
            </a:endParaRPr>
          </a:p>
          <a:p>
            <a:pPr marL="609600" indent="-609600" algn="just">
              <a:buFontTx/>
              <a:buAutoNum type="arabicPeriod"/>
            </a:pPr>
            <a:endParaRPr lang="zh-CN" altLang="en-US">
              <a:solidFill>
                <a:schemeClr val="tx1"/>
              </a:solidFill>
            </a:endParaRPr>
          </a:p>
          <a:p>
            <a:pPr marL="609600" indent="-609600" algn="just">
              <a:buFontTx/>
              <a:buAutoNum type="arabicPeriod"/>
            </a:pPr>
            <a:r>
              <a:rPr lang="zh-CN" altLang="en-US">
                <a:solidFill>
                  <a:schemeClr val="tx1"/>
                </a:solidFill>
              </a:rPr>
              <a:t>方差为</a:t>
            </a:r>
          </a:p>
        </p:txBody>
      </p:sp>
      <p:graphicFrame>
        <p:nvGraphicFramePr>
          <p:cNvPr id="551941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1752600" y="2667000"/>
          <a:ext cx="38862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1952" name="Equation" r:id="rId4" imgW="1498320" imgH="330120" progId="Equation.3">
                  <p:embed/>
                </p:oleObj>
              </mc:Choice>
              <mc:Fallback>
                <p:oleObj name="Equation" r:id="rId4" imgW="1498320" imgH="33012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2667000"/>
                        <a:ext cx="38862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1943" name="Object 7">
            <a:hlinkClick r:id="" action="ppaction://ole?verb=0"/>
          </p:cNvPr>
          <p:cNvGraphicFramePr>
            <a:graphicFrameLocks/>
          </p:cNvGraphicFramePr>
          <p:nvPr/>
        </p:nvGraphicFramePr>
        <p:xfrm>
          <a:off x="1752600" y="4343400"/>
          <a:ext cx="60198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1953" name="Equation" r:id="rId6" imgW="2158920" imgH="330120" progId="Equation.3">
                  <p:embed/>
                </p:oleObj>
              </mc:Choice>
              <mc:Fallback>
                <p:oleObj name="Equation" r:id="rId6" imgW="2158920" imgH="330120" progId="Equation.3">
                  <p:embed/>
                  <p:pic>
                    <p:nvPicPr>
                      <p:cNvPr id="0" name="Object 7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4343400"/>
                        <a:ext cx="60198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8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zh-CN" altLang="en-US" sz="4400">
                <a:solidFill>
                  <a:schemeClr val="tx1"/>
                </a:solidFill>
              </a:rPr>
              <a:t>正态分布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22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正态分布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(normal distribution)</a:t>
            </a:r>
          </a:p>
        </p:txBody>
      </p:sp>
      <p:sp>
        <p:nvSpPr>
          <p:cNvPr id="564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773238"/>
            <a:ext cx="7848600" cy="2133600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  <a:spcBef>
                <a:spcPct val="60000"/>
              </a:spcBef>
            </a:pPr>
            <a:r>
              <a:rPr lang="en-US" altLang="zh-CN" sz="2800">
                <a:solidFill>
                  <a:schemeClr val="tx1"/>
                </a:solidFill>
              </a:rPr>
              <a:t>1.	</a:t>
            </a:r>
            <a:r>
              <a:rPr lang="zh-CN" altLang="en-US" sz="2800">
                <a:solidFill>
                  <a:schemeClr val="tx1"/>
                </a:solidFill>
              </a:rPr>
              <a:t>描述连续型随机变量的最重要的分布</a:t>
            </a:r>
          </a:p>
          <a:p>
            <a:pPr>
              <a:lnSpc>
                <a:spcPct val="90000"/>
              </a:lnSpc>
              <a:spcBef>
                <a:spcPct val="40000"/>
              </a:spcBef>
            </a:pPr>
            <a:r>
              <a:rPr lang="en-US" altLang="zh-CN" sz="2800">
                <a:solidFill>
                  <a:schemeClr val="tx1"/>
                </a:solidFill>
              </a:rPr>
              <a:t>2.	</a:t>
            </a:r>
            <a:r>
              <a:rPr lang="zh-CN" altLang="en-US" sz="2800">
                <a:solidFill>
                  <a:schemeClr val="tx1"/>
                </a:solidFill>
              </a:rPr>
              <a:t>可用于近似离散型随机变量的分布</a:t>
            </a:r>
          </a:p>
          <a:p>
            <a:pPr lvl="1">
              <a:lnSpc>
                <a:spcPct val="90000"/>
              </a:lnSpc>
            </a:pPr>
            <a:r>
              <a:rPr lang="zh-CN" altLang="en-US" sz="2400">
                <a:solidFill>
                  <a:schemeClr val="tx1"/>
                </a:solidFill>
              </a:rPr>
              <a:t>例如</a:t>
            </a:r>
            <a:r>
              <a:rPr lang="en-US" altLang="zh-CN" sz="2400">
                <a:solidFill>
                  <a:schemeClr val="tx1"/>
                </a:solidFill>
              </a:rPr>
              <a:t>: </a:t>
            </a:r>
            <a:r>
              <a:rPr lang="zh-CN" altLang="en-US" sz="2400">
                <a:solidFill>
                  <a:schemeClr val="tx1"/>
                </a:solidFill>
              </a:rPr>
              <a:t>二项分布</a:t>
            </a:r>
          </a:p>
          <a:p>
            <a:pPr>
              <a:lnSpc>
                <a:spcPct val="90000"/>
              </a:lnSpc>
              <a:spcBef>
                <a:spcPct val="45000"/>
              </a:spcBef>
            </a:pPr>
            <a:r>
              <a:rPr lang="en-US" altLang="zh-CN" sz="2800">
                <a:solidFill>
                  <a:schemeClr val="tx1"/>
                </a:solidFill>
              </a:rPr>
              <a:t>3.	</a:t>
            </a:r>
            <a:r>
              <a:rPr lang="zh-CN" altLang="en-US" sz="2800">
                <a:solidFill>
                  <a:schemeClr val="tx1"/>
                </a:solidFill>
              </a:rPr>
              <a:t>经典统计推断的基础</a:t>
            </a:r>
          </a:p>
        </p:txBody>
      </p:sp>
      <p:grpSp>
        <p:nvGrpSpPr>
          <p:cNvPr id="564268" name="Group 44"/>
          <p:cNvGrpSpPr>
            <a:grpSpLocks/>
          </p:cNvGrpSpPr>
          <p:nvPr/>
        </p:nvGrpSpPr>
        <p:grpSpPr bwMode="auto">
          <a:xfrm>
            <a:off x="2438400" y="3933825"/>
            <a:ext cx="4572000" cy="2286000"/>
            <a:chOff x="1536" y="2544"/>
            <a:chExt cx="2896" cy="1392"/>
          </a:xfrm>
        </p:grpSpPr>
        <p:sp>
          <p:nvSpPr>
            <p:cNvPr id="564258" name="Rectangle 34"/>
            <p:cNvSpPr>
              <a:spLocks noChangeArrowheads="1"/>
            </p:cNvSpPr>
            <p:nvPr/>
          </p:nvSpPr>
          <p:spPr bwMode="auto">
            <a:xfrm>
              <a:off x="1536" y="2544"/>
              <a:ext cx="2896" cy="139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dist="17961" dir="2700000" algn="ctr" rotWithShape="0">
                <a:schemeClr val="bg2">
                  <a:gamma/>
                  <a:shade val="60000"/>
                  <a:invGamma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564264" name="Group 40"/>
            <p:cNvGrpSpPr>
              <a:grpSpLocks/>
            </p:cNvGrpSpPr>
            <p:nvPr/>
          </p:nvGrpSpPr>
          <p:grpSpPr bwMode="auto">
            <a:xfrm>
              <a:off x="1902" y="2880"/>
              <a:ext cx="2178" cy="874"/>
              <a:chOff x="1950" y="2880"/>
              <a:chExt cx="2191" cy="874"/>
            </a:xfrm>
          </p:grpSpPr>
          <p:sp>
            <p:nvSpPr>
              <p:cNvPr id="564229" name="Freeform 5"/>
              <p:cNvSpPr>
                <a:spLocks/>
              </p:cNvSpPr>
              <p:nvPr/>
            </p:nvSpPr>
            <p:spPr bwMode="auto">
              <a:xfrm>
                <a:off x="3046" y="2880"/>
                <a:ext cx="1095" cy="874"/>
              </a:xfrm>
              <a:custGeom>
                <a:avLst/>
                <a:gdLst>
                  <a:gd name="T0" fmla="*/ 1095 w 1095"/>
                  <a:gd name="T1" fmla="*/ 874 h 874"/>
                  <a:gd name="T2" fmla="*/ 979 w 1095"/>
                  <a:gd name="T3" fmla="*/ 863 h 874"/>
                  <a:gd name="T4" fmla="*/ 922 w 1095"/>
                  <a:gd name="T5" fmla="*/ 854 h 874"/>
                  <a:gd name="T6" fmla="*/ 865 w 1095"/>
                  <a:gd name="T7" fmla="*/ 839 h 874"/>
                  <a:gd name="T8" fmla="*/ 808 w 1095"/>
                  <a:gd name="T9" fmla="*/ 819 h 874"/>
                  <a:gd name="T10" fmla="*/ 749 w 1095"/>
                  <a:gd name="T11" fmla="*/ 792 h 874"/>
                  <a:gd name="T12" fmla="*/ 692 w 1095"/>
                  <a:gd name="T13" fmla="*/ 756 h 874"/>
                  <a:gd name="T14" fmla="*/ 576 w 1095"/>
                  <a:gd name="T15" fmla="*/ 655 h 874"/>
                  <a:gd name="T16" fmla="*/ 461 w 1095"/>
                  <a:gd name="T17" fmla="*/ 512 h 874"/>
                  <a:gd name="T18" fmla="*/ 346 w 1095"/>
                  <a:gd name="T19" fmla="*/ 341 h 874"/>
                  <a:gd name="T20" fmla="*/ 288 w 1095"/>
                  <a:gd name="T21" fmla="*/ 254 h 874"/>
                  <a:gd name="T22" fmla="*/ 230 w 1095"/>
                  <a:gd name="T23" fmla="*/ 172 h 874"/>
                  <a:gd name="T24" fmla="*/ 173 w 1095"/>
                  <a:gd name="T25" fmla="*/ 101 h 874"/>
                  <a:gd name="T26" fmla="*/ 115 w 1095"/>
                  <a:gd name="T27" fmla="*/ 46 h 874"/>
                  <a:gd name="T28" fmla="*/ 57 w 1095"/>
                  <a:gd name="T29" fmla="*/ 11 h 874"/>
                  <a:gd name="T30" fmla="*/ 0 w 1095"/>
                  <a:gd name="T31" fmla="*/ 0 h 8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95" h="874">
                    <a:moveTo>
                      <a:pt x="1095" y="874"/>
                    </a:moveTo>
                    <a:lnTo>
                      <a:pt x="979" y="863"/>
                    </a:lnTo>
                    <a:lnTo>
                      <a:pt x="922" y="854"/>
                    </a:lnTo>
                    <a:lnTo>
                      <a:pt x="865" y="839"/>
                    </a:lnTo>
                    <a:lnTo>
                      <a:pt x="808" y="819"/>
                    </a:lnTo>
                    <a:lnTo>
                      <a:pt x="749" y="792"/>
                    </a:lnTo>
                    <a:lnTo>
                      <a:pt x="692" y="756"/>
                    </a:lnTo>
                    <a:lnTo>
                      <a:pt x="576" y="655"/>
                    </a:lnTo>
                    <a:lnTo>
                      <a:pt x="461" y="512"/>
                    </a:lnTo>
                    <a:lnTo>
                      <a:pt x="346" y="341"/>
                    </a:lnTo>
                    <a:lnTo>
                      <a:pt x="288" y="254"/>
                    </a:lnTo>
                    <a:lnTo>
                      <a:pt x="230" y="172"/>
                    </a:lnTo>
                    <a:lnTo>
                      <a:pt x="173" y="101"/>
                    </a:lnTo>
                    <a:lnTo>
                      <a:pt x="115" y="46"/>
                    </a:lnTo>
                    <a:lnTo>
                      <a:pt x="57" y="11"/>
                    </a:lnTo>
                    <a:lnTo>
                      <a:pt x="0" y="0"/>
                    </a:lnTo>
                  </a:path>
                </a:pathLst>
              </a:custGeom>
              <a:noFill/>
              <a:ln w="57150" cmpd="sng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4230" name="Freeform 6"/>
              <p:cNvSpPr>
                <a:spLocks/>
              </p:cNvSpPr>
              <p:nvPr/>
            </p:nvSpPr>
            <p:spPr bwMode="auto">
              <a:xfrm>
                <a:off x="1950" y="2880"/>
                <a:ext cx="1096" cy="874"/>
              </a:xfrm>
              <a:custGeom>
                <a:avLst/>
                <a:gdLst>
                  <a:gd name="T0" fmla="*/ 0 w 1096"/>
                  <a:gd name="T1" fmla="*/ 874 h 874"/>
                  <a:gd name="T2" fmla="*/ 116 w 1096"/>
                  <a:gd name="T3" fmla="*/ 863 h 874"/>
                  <a:gd name="T4" fmla="*/ 173 w 1096"/>
                  <a:gd name="T5" fmla="*/ 854 h 874"/>
                  <a:gd name="T6" fmla="*/ 230 w 1096"/>
                  <a:gd name="T7" fmla="*/ 839 h 874"/>
                  <a:gd name="T8" fmla="*/ 289 w 1096"/>
                  <a:gd name="T9" fmla="*/ 819 h 874"/>
                  <a:gd name="T10" fmla="*/ 346 w 1096"/>
                  <a:gd name="T11" fmla="*/ 792 h 874"/>
                  <a:gd name="T12" fmla="*/ 403 w 1096"/>
                  <a:gd name="T13" fmla="*/ 756 h 874"/>
                  <a:gd name="T14" fmla="*/ 519 w 1096"/>
                  <a:gd name="T15" fmla="*/ 655 h 874"/>
                  <a:gd name="T16" fmla="*/ 635 w 1096"/>
                  <a:gd name="T17" fmla="*/ 512 h 874"/>
                  <a:gd name="T18" fmla="*/ 750 w 1096"/>
                  <a:gd name="T19" fmla="*/ 341 h 874"/>
                  <a:gd name="T20" fmla="*/ 807 w 1096"/>
                  <a:gd name="T21" fmla="*/ 254 h 874"/>
                  <a:gd name="T22" fmla="*/ 865 w 1096"/>
                  <a:gd name="T23" fmla="*/ 172 h 874"/>
                  <a:gd name="T24" fmla="*/ 922 w 1096"/>
                  <a:gd name="T25" fmla="*/ 101 h 874"/>
                  <a:gd name="T26" fmla="*/ 980 w 1096"/>
                  <a:gd name="T27" fmla="*/ 46 h 874"/>
                  <a:gd name="T28" fmla="*/ 1038 w 1096"/>
                  <a:gd name="T29" fmla="*/ 11 h 874"/>
                  <a:gd name="T30" fmla="*/ 1096 w 1096"/>
                  <a:gd name="T31" fmla="*/ 0 h 8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96" h="874">
                    <a:moveTo>
                      <a:pt x="0" y="874"/>
                    </a:moveTo>
                    <a:lnTo>
                      <a:pt x="116" y="863"/>
                    </a:lnTo>
                    <a:lnTo>
                      <a:pt x="173" y="854"/>
                    </a:lnTo>
                    <a:lnTo>
                      <a:pt x="230" y="839"/>
                    </a:lnTo>
                    <a:lnTo>
                      <a:pt x="289" y="819"/>
                    </a:lnTo>
                    <a:lnTo>
                      <a:pt x="346" y="792"/>
                    </a:lnTo>
                    <a:lnTo>
                      <a:pt x="403" y="756"/>
                    </a:lnTo>
                    <a:lnTo>
                      <a:pt x="519" y="655"/>
                    </a:lnTo>
                    <a:lnTo>
                      <a:pt x="635" y="512"/>
                    </a:lnTo>
                    <a:lnTo>
                      <a:pt x="750" y="341"/>
                    </a:lnTo>
                    <a:lnTo>
                      <a:pt x="807" y="254"/>
                    </a:lnTo>
                    <a:lnTo>
                      <a:pt x="865" y="172"/>
                    </a:lnTo>
                    <a:lnTo>
                      <a:pt x="922" y="101"/>
                    </a:lnTo>
                    <a:lnTo>
                      <a:pt x="980" y="46"/>
                    </a:lnTo>
                    <a:lnTo>
                      <a:pt x="1038" y="11"/>
                    </a:lnTo>
                    <a:lnTo>
                      <a:pt x="1096" y="0"/>
                    </a:lnTo>
                  </a:path>
                </a:pathLst>
              </a:custGeom>
              <a:noFill/>
              <a:ln w="57150" cmpd="sng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564231" name="Line 7"/>
            <p:cNvSpPr>
              <a:spLocks noChangeShapeType="1"/>
            </p:cNvSpPr>
            <p:nvPr/>
          </p:nvSpPr>
          <p:spPr bwMode="auto">
            <a:xfrm>
              <a:off x="2976" y="2880"/>
              <a:ext cx="0" cy="912"/>
            </a:xfrm>
            <a:prstGeom prst="line">
              <a:avLst/>
            </a:prstGeom>
            <a:noFill/>
            <a:ln w="17463">
              <a:solidFill>
                <a:srgbClr val="F0F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564263" name="Group 39"/>
            <p:cNvGrpSpPr>
              <a:grpSpLocks/>
            </p:cNvGrpSpPr>
            <p:nvPr/>
          </p:nvGrpSpPr>
          <p:grpSpPr bwMode="auto">
            <a:xfrm>
              <a:off x="1824" y="2880"/>
              <a:ext cx="2334" cy="938"/>
              <a:chOff x="1877" y="2827"/>
              <a:chExt cx="2334" cy="938"/>
            </a:xfrm>
          </p:grpSpPr>
          <p:grpSp>
            <p:nvGrpSpPr>
              <p:cNvPr id="564261" name="Group 37"/>
              <p:cNvGrpSpPr>
                <a:grpSpLocks/>
              </p:cNvGrpSpPr>
              <p:nvPr/>
            </p:nvGrpSpPr>
            <p:grpSpPr bwMode="auto">
              <a:xfrm>
                <a:off x="1907" y="2827"/>
                <a:ext cx="2304" cy="938"/>
                <a:chOff x="1907" y="2827"/>
                <a:chExt cx="2304" cy="938"/>
              </a:xfrm>
            </p:grpSpPr>
            <p:sp>
              <p:nvSpPr>
                <p:cNvPr id="564232" name="Freeform 8"/>
                <p:cNvSpPr>
                  <a:spLocks/>
                </p:cNvSpPr>
                <p:nvPr/>
              </p:nvSpPr>
              <p:spPr bwMode="auto">
                <a:xfrm>
                  <a:off x="1907" y="2827"/>
                  <a:ext cx="2303" cy="927"/>
                </a:xfrm>
                <a:custGeom>
                  <a:avLst/>
                  <a:gdLst>
                    <a:gd name="T0" fmla="*/ 0 w 2303"/>
                    <a:gd name="T1" fmla="*/ 0 h 927"/>
                    <a:gd name="T2" fmla="*/ 0 w 2303"/>
                    <a:gd name="T3" fmla="*/ 927 h 927"/>
                    <a:gd name="T4" fmla="*/ 2303 w 2303"/>
                    <a:gd name="T5" fmla="*/ 927 h 9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03" h="927">
                      <a:moveTo>
                        <a:pt x="0" y="0"/>
                      </a:moveTo>
                      <a:lnTo>
                        <a:pt x="0" y="927"/>
                      </a:lnTo>
                      <a:lnTo>
                        <a:pt x="2303" y="927"/>
                      </a:lnTo>
                    </a:path>
                  </a:pathLst>
                </a:custGeom>
                <a:noFill/>
                <a:ln w="17463">
                  <a:solidFill>
                    <a:srgbClr val="F0F0F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564260" name="Group 36"/>
                <p:cNvGrpSpPr>
                  <a:grpSpLocks/>
                </p:cNvGrpSpPr>
                <p:nvPr/>
              </p:nvGrpSpPr>
              <p:grpSpPr bwMode="auto">
                <a:xfrm>
                  <a:off x="2367" y="3754"/>
                  <a:ext cx="1844" cy="11"/>
                  <a:chOff x="2367" y="3754"/>
                  <a:chExt cx="1844" cy="11"/>
                </a:xfrm>
              </p:grpSpPr>
              <p:sp>
                <p:nvSpPr>
                  <p:cNvPr id="564243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4210" y="3754"/>
                    <a:ext cx="1" cy="11"/>
                  </a:xfrm>
                  <a:prstGeom prst="line">
                    <a:avLst/>
                  </a:prstGeom>
                  <a:noFill/>
                  <a:ln w="17463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4244" name="Line 20"/>
                  <p:cNvSpPr>
                    <a:spLocks noChangeShapeType="1"/>
                  </p:cNvSpPr>
                  <p:nvPr/>
                </p:nvSpPr>
                <p:spPr bwMode="auto">
                  <a:xfrm>
                    <a:off x="3980" y="3754"/>
                    <a:ext cx="1" cy="11"/>
                  </a:xfrm>
                  <a:prstGeom prst="line">
                    <a:avLst/>
                  </a:prstGeom>
                  <a:noFill/>
                  <a:ln w="17463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4245" name="Line 21"/>
                  <p:cNvSpPr>
                    <a:spLocks noChangeShapeType="1"/>
                  </p:cNvSpPr>
                  <p:nvPr/>
                </p:nvSpPr>
                <p:spPr bwMode="auto">
                  <a:xfrm>
                    <a:off x="3748" y="3754"/>
                    <a:ext cx="1" cy="11"/>
                  </a:xfrm>
                  <a:prstGeom prst="line">
                    <a:avLst/>
                  </a:prstGeom>
                  <a:noFill/>
                  <a:ln w="17463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4246" name="Line 22"/>
                  <p:cNvSpPr>
                    <a:spLocks noChangeShapeType="1"/>
                  </p:cNvSpPr>
                  <p:nvPr/>
                </p:nvSpPr>
                <p:spPr bwMode="auto">
                  <a:xfrm>
                    <a:off x="3518" y="3754"/>
                    <a:ext cx="1" cy="11"/>
                  </a:xfrm>
                  <a:prstGeom prst="line">
                    <a:avLst/>
                  </a:prstGeom>
                  <a:noFill/>
                  <a:ln w="17463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4247" name="Line 23"/>
                  <p:cNvSpPr>
                    <a:spLocks noChangeShapeType="1"/>
                  </p:cNvSpPr>
                  <p:nvPr/>
                </p:nvSpPr>
                <p:spPr bwMode="auto">
                  <a:xfrm>
                    <a:off x="3288" y="3754"/>
                    <a:ext cx="1" cy="11"/>
                  </a:xfrm>
                  <a:prstGeom prst="line">
                    <a:avLst/>
                  </a:prstGeom>
                  <a:noFill/>
                  <a:ln w="17463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4248" name="Line 24"/>
                  <p:cNvSpPr>
                    <a:spLocks noChangeShapeType="1"/>
                  </p:cNvSpPr>
                  <p:nvPr/>
                </p:nvSpPr>
                <p:spPr bwMode="auto">
                  <a:xfrm>
                    <a:off x="3058" y="3754"/>
                    <a:ext cx="1" cy="11"/>
                  </a:xfrm>
                  <a:prstGeom prst="line">
                    <a:avLst/>
                  </a:prstGeom>
                  <a:noFill/>
                  <a:ln w="17463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4249" name="Line 25"/>
                  <p:cNvSpPr>
                    <a:spLocks noChangeShapeType="1"/>
                  </p:cNvSpPr>
                  <p:nvPr/>
                </p:nvSpPr>
                <p:spPr bwMode="auto">
                  <a:xfrm>
                    <a:off x="2828" y="3754"/>
                    <a:ext cx="1" cy="11"/>
                  </a:xfrm>
                  <a:prstGeom prst="line">
                    <a:avLst/>
                  </a:prstGeom>
                  <a:noFill/>
                  <a:ln w="17463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4250" name="Line 26"/>
                  <p:cNvSpPr>
                    <a:spLocks noChangeShapeType="1"/>
                  </p:cNvSpPr>
                  <p:nvPr/>
                </p:nvSpPr>
                <p:spPr bwMode="auto">
                  <a:xfrm>
                    <a:off x="2597" y="3754"/>
                    <a:ext cx="1" cy="11"/>
                  </a:xfrm>
                  <a:prstGeom prst="line">
                    <a:avLst/>
                  </a:prstGeom>
                  <a:noFill/>
                  <a:ln w="17463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4251" name="Line 27"/>
                  <p:cNvSpPr>
                    <a:spLocks noChangeShapeType="1"/>
                  </p:cNvSpPr>
                  <p:nvPr/>
                </p:nvSpPr>
                <p:spPr bwMode="auto">
                  <a:xfrm>
                    <a:off x="2367" y="3754"/>
                    <a:ext cx="1" cy="11"/>
                  </a:xfrm>
                  <a:prstGeom prst="line">
                    <a:avLst/>
                  </a:prstGeom>
                  <a:noFill/>
                  <a:ln w="17463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564262" name="Group 38"/>
              <p:cNvGrpSpPr>
                <a:grpSpLocks/>
              </p:cNvGrpSpPr>
              <p:nvPr/>
            </p:nvGrpSpPr>
            <p:grpSpPr bwMode="auto">
              <a:xfrm>
                <a:off x="1877" y="2827"/>
                <a:ext cx="261" cy="938"/>
                <a:chOff x="1877" y="2827"/>
                <a:chExt cx="261" cy="938"/>
              </a:xfrm>
            </p:grpSpPr>
            <p:sp>
              <p:nvSpPr>
                <p:cNvPr id="564233" name="Line 9"/>
                <p:cNvSpPr>
                  <a:spLocks noChangeShapeType="1"/>
                </p:cNvSpPr>
                <p:nvPr/>
              </p:nvSpPr>
              <p:spPr bwMode="auto">
                <a:xfrm>
                  <a:off x="1877" y="2827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34" name="Line 10"/>
                <p:cNvSpPr>
                  <a:spLocks noChangeShapeType="1"/>
                </p:cNvSpPr>
                <p:nvPr/>
              </p:nvSpPr>
              <p:spPr bwMode="auto">
                <a:xfrm>
                  <a:off x="1877" y="2920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35" name="Line 11"/>
                <p:cNvSpPr>
                  <a:spLocks noChangeShapeType="1"/>
                </p:cNvSpPr>
                <p:nvPr/>
              </p:nvSpPr>
              <p:spPr bwMode="auto">
                <a:xfrm>
                  <a:off x="1877" y="3012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36" name="Line 12"/>
                <p:cNvSpPr>
                  <a:spLocks noChangeShapeType="1"/>
                </p:cNvSpPr>
                <p:nvPr/>
              </p:nvSpPr>
              <p:spPr bwMode="auto">
                <a:xfrm>
                  <a:off x="1877" y="3106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37" name="Line 13"/>
                <p:cNvSpPr>
                  <a:spLocks noChangeShapeType="1"/>
                </p:cNvSpPr>
                <p:nvPr/>
              </p:nvSpPr>
              <p:spPr bwMode="auto">
                <a:xfrm>
                  <a:off x="1877" y="3198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38" name="Line 14"/>
                <p:cNvSpPr>
                  <a:spLocks noChangeShapeType="1"/>
                </p:cNvSpPr>
                <p:nvPr/>
              </p:nvSpPr>
              <p:spPr bwMode="auto">
                <a:xfrm>
                  <a:off x="1877" y="3291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39" name="Line 15"/>
                <p:cNvSpPr>
                  <a:spLocks noChangeShapeType="1"/>
                </p:cNvSpPr>
                <p:nvPr/>
              </p:nvSpPr>
              <p:spPr bwMode="auto">
                <a:xfrm>
                  <a:off x="1877" y="3383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40" name="Line 16"/>
                <p:cNvSpPr>
                  <a:spLocks noChangeShapeType="1"/>
                </p:cNvSpPr>
                <p:nvPr/>
              </p:nvSpPr>
              <p:spPr bwMode="auto">
                <a:xfrm>
                  <a:off x="1877" y="3476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41" name="Line 17"/>
                <p:cNvSpPr>
                  <a:spLocks noChangeShapeType="1"/>
                </p:cNvSpPr>
                <p:nvPr/>
              </p:nvSpPr>
              <p:spPr bwMode="auto">
                <a:xfrm>
                  <a:off x="1877" y="3568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42" name="Line 18"/>
                <p:cNvSpPr>
                  <a:spLocks noChangeShapeType="1"/>
                </p:cNvSpPr>
                <p:nvPr/>
              </p:nvSpPr>
              <p:spPr bwMode="auto">
                <a:xfrm>
                  <a:off x="1877" y="3662"/>
                  <a:ext cx="30" cy="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4252" name="Line 28"/>
                <p:cNvSpPr>
                  <a:spLocks noChangeShapeType="1"/>
                </p:cNvSpPr>
                <p:nvPr/>
              </p:nvSpPr>
              <p:spPr bwMode="auto">
                <a:xfrm>
                  <a:off x="2137" y="3754"/>
                  <a:ext cx="1" cy="11"/>
                </a:xfrm>
                <a:prstGeom prst="line">
                  <a:avLst/>
                </a:prstGeom>
                <a:noFill/>
                <a:ln w="17463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564253" name="Rectangle 29"/>
            <p:cNvSpPr>
              <a:spLocks noChangeArrowheads="1"/>
            </p:cNvSpPr>
            <p:nvPr/>
          </p:nvSpPr>
          <p:spPr bwMode="auto">
            <a:xfrm>
              <a:off x="4224" y="3648"/>
              <a:ext cx="104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600" i="1">
                  <a:solidFill>
                    <a:srgbClr val="F0F0F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x</a:t>
              </a:r>
              <a:endParaRPr lang="en-US" altLang="zh-CN" sz="260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endParaRPr>
            </a:p>
          </p:txBody>
        </p:sp>
        <p:sp>
          <p:nvSpPr>
            <p:cNvPr id="564254" name="Rectangle 30"/>
            <p:cNvSpPr>
              <a:spLocks noChangeArrowheads="1"/>
            </p:cNvSpPr>
            <p:nvPr/>
          </p:nvSpPr>
          <p:spPr bwMode="auto">
            <a:xfrm>
              <a:off x="1632" y="2544"/>
              <a:ext cx="480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r>
                <a:rPr lang="en-US" altLang="zh-CN" sz="2600" i="1">
                  <a:solidFill>
                    <a:srgbClr val="F0F0F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f </a:t>
              </a:r>
              <a:r>
                <a:rPr lang="en-US" altLang="zh-CN" sz="2600">
                  <a:solidFill>
                    <a:srgbClr val="F0F0F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(</a:t>
              </a:r>
              <a:r>
                <a:rPr lang="en-US" altLang="zh-CN" sz="2600" i="1">
                  <a:solidFill>
                    <a:srgbClr val="F0F0F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x</a:t>
              </a:r>
              <a:r>
                <a:rPr lang="en-US" altLang="zh-CN" sz="2600">
                  <a:solidFill>
                    <a:srgbClr val="F0F0F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)</a:t>
              </a:r>
            </a:p>
          </p:txBody>
        </p:sp>
      </p:grpSp>
    </p:spTree>
  </p:cSld>
  <p:clrMapOvr>
    <a:masterClrMapping/>
  </p:clrMapOvr>
  <p:transition>
    <p:wipe dir="r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178" name="Rectangle 2"/>
          <p:cNvSpPr>
            <a:spLocks noGrp="1" noChangeArrowheads="1"/>
          </p:cNvSpPr>
          <p:nvPr>
            <p:ph type="title"/>
          </p:nvPr>
        </p:nvSpPr>
        <p:spPr>
          <a:xfrm>
            <a:off x="1249363" y="152400"/>
            <a:ext cx="7881937" cy="1143000"/>
          </a:xfrm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概率密度函数</a:t>
            </a:r>
          </a:p>
        </p:txBody>
      </p:sp>
      <p:graphicFrame>
        <p:nvGraphicFramePr>
          <p:cNvPr id="562179" name="Object 3">
            <a:hlinkClick r:id="" action="ppaction://ole?verb=0"/>
          </p:cNvPr>
          <p:cNvGraphicFramePr>
            <a:graphicFrameLocks/>
          </p:cNvGraphicFramePr>
          <p:nvPr/>
        </p:nvGraphicFramePr>
        <p:xfrm>
          <a:off x="1225550" y="1738313"/>
          <a:ext cx="7077075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186" name="公式" r:id="rId4" imgW="2616120" imgH="482400" progId="Equation.3">
                  <p:embed/>
                </p:oleObj>
              </mc:Choice>
              <mc:Fallback>
                <p:oleObj name="公式" r:id="rId4" imgW="2616120" imgH="482400" progId="Equation.3">
                  <p:embed/>
                  <p:pic>
                    <p:nvPicPr>
                      <p:cNvPr id="0" name="Object 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5550" y="1738313"/>
                        <a:ext cx="7077075" cy="1447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2180" name="Rectangle 4"/>
          <p:cNvSpPr>
            <a:spLocks noChangeArrowheads="1"/>
          </p:cNvSpPr>
          <p:nvPr/>
        </p:nvSpPr>
        <p:spPr bwMode="auto">
          <a:xfrm>
            <a:off x="762000" y="3962400"/>
            <a:ext cx="7772400" cy="251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6218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981200" y="3505200"/>
            <a:ext cx="6477000" cy="2465388"/>
          </a:xfrm>
          <a:noFill/>
          <a:ln/>
        </p:spPr>
        <p:txBody>
          <a:bodyPr/>
          <a:lstStyle/>
          <a:p>
            <a:pPr marL="0" indent="0" defTabSz="908050">
              <a:spcBef>
                <a:spcPct val="10000"/>
              </a:spcBef>
              <a:tabLst>
                <a:tab pos="796925" algn="l"/>
                <a:tab pos="1262063" algn="l"/>
              </a:tabLst>
            </a:pP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f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) =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</a:rPr>
              <a:t>随机变量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X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</a:rPr>
              <a:t>的频数 </a:t>
            </a:r>
            <a:endParaRPr lang="zh-CN" altLang="en-US" sz="2800" i="1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0" indent="0" defTabSz="908050">
              <a:spcBef>
                <a:spcPct val="10000"/>
              </a:spcBef>
              <a:tabLst>
                <a:tab pos="796925" algn="l"/>
                <a:tab pos="1262063" algn="l"/>
              </a:tabLst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</a:t>
            </a:r>
            <a:r>
              <a:rPr lang="zh-CN" altLang="en-US" sz="2400" baseline="30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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=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</a:rPr>
              <a:t>总体方差</a:t>
            </a:r>
            <a:r>
              <a:rPr lang="zh-CN" altLang="en-US" sz="2800" i="1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</a:p>
          <a:p>
            <a:pPr marL="0" indent="0" defTabSz="908050">
              <a:spcBef>
                <a:spcPct val="10000"/>
              </a:spcBef>
              <a:tabLst>
                <a:tab pos="796925" algn="l"/>
                <a:tab pos="1262063" algn="l"/>
              </a:tabLst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 </a:t>
            </a:r>
            <a:r>
              <a:rPr lang="en-US" altLang="zh-CN" sz="2800">
                <a:solidFill>
                  <a:schemeClr val="tx1"/>
                </a:solidFill>
              </a:rPr>
              <a:t>=3.14159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;  e = </a:t>
            </a:r>
            <a:r>
              <a:rPr lang="en-US" altLang="zh-CN" sz="2800">
                <a:solidFill>
                  <a:schemeClr val="tx1"/>
                </a:solidFill>
              </a:rPr>
              <a:t>2.71828</a:t>
            </a:r>
          </a:p>
          <a:p>
            <a:pPr marL="0" indent="0" defTabSz="908050">
              <a:spcBef>
                <a:spcPct val="10000"/>
              </a:spcBef>
              <a:tabLst>
                <a:tab pos="796925" algn="l"/>
                <a:tab pos="1262063" algn="l"/>
              </a:tabLst>
            </a:pP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x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=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</a:rPr>
              <a:t>随机变量的取值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(-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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 &lt;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 &lt; </a:t>
            </a:r>
            <a:r>
              <a:rPr lang="en-US" altLang="zh-CN" sz="2800">
                <a:solidFill>
                  <a:srgbClr val="FF0000"/>
                </a:solidFill>
                <a:latin typeface="Times New Roman" panose="02020603050405020304" pitchFamily="18" charset="0"/>
              </a:rPr>
              <a:t>+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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</a:p>
          <a:p>
            <a:pPr marL="0" indent="0" defTabSz="908050">
              <a:spcBef>
                <a:spcPct val="10000"/>
              </a:spcBef>
              <a:tabLst>
                <a:tab pos="796925" algn="l"/>
                <a:tab pos="1262063" algn="l"/>
              </a:tabLst>
            </a:pP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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</a:rPr>
              <a:t>=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</a:rPr>
              <a:t>总体均值</a:t>
            </a:r>
          </a:p>
        </p:txBody>
      </p:sp>
    </p:spTree>
  </p:cSld>
  <p:clrMapOvr>
    <a:masterClrMapping/>
  </p:clrMapOvr>
  <p:transition>
    <p:wipe dir="r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27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正态分布函数的性质</a:t>
            </a:r>
          </a:p>
        </p:txBody>
      </p:sp>
      <p:sp>
        <p:nvSpPr>
          <p:cNvPr id="566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00213"/>
            <a:ext cx="8305800" cy="4624387"/>
          </a:xfrm>
          <a:noFill/>
          <a:ln/>
        </p:spPr>
        <p:txBody>
          <a:bodyPr/>
          <a:lstStyle/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400">
                <a:solidFill>
                  <a:schemeClr val="tx1"/>
                </a:solidFill>
              </a:rPr>
              <a:t>概率密度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</a:rPr>
              <a:t>函数在</a:t>
            </a:r>
            <a:r>
              <a:rPr lang="en-US" altLang="zh-CN" sz="24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</a:rPr>
              <a:t>的上方，即</a:t>
            </a:r>
            <a:r>
              <a:rPr lang="en-US" altLang="zh-CN" sz="2400" i="1">
                <a:solidFill>
                  <a:schemeClr val="tx1"/>
                </a:solidFill>
                <a:latin typeface="Times New Roman" panose="02020603050405020304" pitchFamily="18" charset="0"/>
              </a:rPr>
              <a:t>f</a:t>
            </a: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</a:rPr>
              <a:t> (</a:t>
            </a:r>
            <a:r>
              <a:rPr lang="en-US" altLang="zh-CN" sz="24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</a:rPr>
              <a:t>)&gt;0</a:t>
            </a:r>
          </a:p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400">
                <a:solidFill>
                  <a:schemeClr val="tx1"/>
                </a:solidFill>
              </a:rPr>
              <a:t>正态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</a:rPr>
              <a:t>曲线的最高点在均值</a:t>
            </a:r>
            <a:r>
              <a:rPr lang="zh-CN" altLang="en-US" sz="24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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，它也是分布的中位数和众数</a:t>
            </a: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400">
                <a:solidFill>
                  <a:schemeClr val="tx1"/>
                </a:solidFill>
              </a:rPr>
              <a:t>正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</a:rPr>
              <a:t>态分布是一个分布族，每一特定正态分布通过均值</a:t>
            </a:r>
            <a:r>
              <a:rPr lang="zh-CN" altLang="en-US" sz="24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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和标准差来区分。 </a:t>
            </a:r>
            <a:r>
              <a:rPr lang="zh-CN" altLang="en-US" sz="24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 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决定了图形的中心位置</a:t>
            </a: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, 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决定曲线的平缓程度，即宽度</a:t>
            </a:r>
          </a:p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400">
                <a:solidFill>
                  <a:schemeClr val="tx1"/>
                </a:solidFill>
              </a:rPr>
              <a:t>曲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</a:rPr>
              <a:t>线</a:t>
            </a:r>
            <a:r>
              <a:rPr lang="en-US" altLang="zh-CN" sz="2400" i="1">
                <a:solidFill>
                  <a:schemeClr val="tx1"/>
                </a:solidFill>
                <a:latin typeface="Times New Roman" panose="02020603050405020304" pitchFamily="18" charset="0"/>
              </a:rPr>
              <a:t>f</a:t>
            </a: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</a:rPr>
              <a:t>相对于均值</a:t>
            </a:r>
            <a:r>
              <a:rPr lang="zh-CN" altLang="en-US" sz="24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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对称，尾端向两个方向无限延伸，且理论上永远不会与横轴相交</a:t>
            </a:r>
          </a:p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400">
                <a:solidFill>
                  <a:schemeClr val="tx1"/>
                </a:solidFill>
                <a:sym typeface="Symbol" panose="05050102010706020507" pitchFamily="18" charset="2"/>
              </a:rPr>
              <a:t>正态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曲线下的总面积等于</a:t>
            </a: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1</a:t>
            </a:r>
          </a:p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400">
                <a:solidFill>
                  <a:schemeClr val="tx1"/>
                </a:solidFill>
                <a:sym typeface="Symbol" panose="05050102010706020507" pitchFamily="18" charset="2"/>
              </a:rPr>
              <a:t>随机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变量的概率由曲线下的面积给出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66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6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66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6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66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6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66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6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66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6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66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6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6275" grpId="0" build="p" autoUpdateAnimBg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3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zh-CN" sz="3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</a:t>
            </a:r>
            <a:r>
              <a:rPr lang="en-US" altLang="zh-CN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和</a:t>
            </a:r>
            <a:r>
              <a:rPr lang="zh-CN" altLang="en-US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 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对</a:t>
            </a:r>
            <a:r>
              <a:rPr lang="zh-CN" altLang="en-US">
                <a:solidFill>
                  <a:schemeClr val="tx1"/>
                </a:solidFill>
              </a:rPr>
              <a:t>正态曲线的影响</a:t>
            </a:r>
          </a:p>
        </p:txBody>
      </p:sp>
      <p:grpSp>
        <p:nvGrpSpPr>
          <p:cNvPr id="570412" name="Group 44"/>
          <p:cNvGrpSpPr>
            <a:grpSpLocks/>
          </p:cNvGrpSpPr>
          <p:nvPr/>
        </p:nvGrpSpPr>
        <p:grpSpPr bwMode="auto">
          <a:xfrm>
            <a:off x="0" y="1600200"/>
            <a:ext cx="9144000" cy="5257800"/>
            <a:chOff x="480" y="1344"/>
            <a:chExt cx="4884" cy="2388"/>
          </a:xfrm>
        </p:grpSpPr>
        <p:sp>
          <p:nvSpPr>
            <p:cNvPr id="570406" name="Rectangle 38"/>
            <p:cNvSpPr>
              <a:spLocks noChangeArrowheads="1"/>
            </p:cNvSpPr>
            <p:nvPr/>
          </p:nvSpPr>
          <p:spPr bwMode="auto">
            <a:xfrm>
              <a:off x="480" y="1344"/>
              <a:ext cx="4884" cy="238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0372" name="Freeform 4"/>
            <p:cNvSpPr>
              <a:spLocks/>
            </p:cNvSpPr>
            <p:nvPr/>
          </p:nvSpPr>
          <p:spPr bwMode="auto">
            <a:xfrm>
              <a:off x="2357" y="2289"/>
              <a:ext cx="1413" cy="1128"/>
            </a:xfrm>
            <a:custGeom>
              <a:avLst/>
              <a:gdLst>
                <a:gd name="T0" fmla="*/ 1413 w 1413"/>
                <a:gd name="T1" fmla="*/ 1128 h 1128"/>
                <a:gd name="T2" fmla="*/ 1264 w 1413"/>
                <a:gd name="T3" fmla="*/ 1114 h 1128"/>
                <a:gd name="T4" fmla="*/ 1191 w 1413"/>
                <a:gd name="T5" fmla="*/ 1102 h 1128"/>
                <a:gd name="T6" fmla="*/ 1115 w 1413"/>
                <a:gd name="T7" fmla="*/ 1083 h 1128"/>
                <a:gd name="T8" fmla="*/ 1042 w 1413"/>
                <a:gd name="T9" fmla="*/ 1059 h 1128"/>
                <a:gd name="T10" fmla="*/ 967 w 1413"/>
                <a:gd name="T11" fmla="*/ 1022 h 1128"/>
                <a:gd name="T12" fmla="*/ 893 w 1413"/>
                <a:gd name="T13" fmla="*/ 978 h 1128"/>
                <a:gd name="T14" fmla="*/ 744 w 1413"/>
                <a:gd name="T15" fmla="*/ 845 h 1128"/>
                <a:gd name="T16" fmla="*/ 596 w 1413"/>
                <a:gd name="T17" fmla="*/ 662 h 1128"/>
                <a:gd name="T18" fmla="*/ 447 w 1413"/>
                <a:gd name="T19" fmla="*/ 440 h 1128"/>
                <a:gd name="T20" fmla="*/ 374 w 1413"/>
                <a:gd name="T21" fmla="*/ 328 h 1128"/>
                <a:gd name="T22" fmla="*/ 298 w 1413"/>
                <a:gd name="T23" fmla="*/ 222 h 1128"/>
                <a:gd name="T24" fmla="*/ 225 w 1413"/>
                <a:gd name="T25" fmla="*/ 131 h 1128"/>
                <a:gd name="T26" fmla="*/ 149 w 1413"/>
                <a:gd name="T27" fmla="*/ 59 h 1128"/>
                <a:gd name="T28" fmla="*/ 76 w 1413"/>
                <a:gd name="T29" fmla="*/ 15 h 1128"/>
                <a:gd name="T30" fmla="*/ 0 w 1413"/>
                <a:gd name="T31" fmla="*/ 0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3" h="1128">
                  <a:moveTo>
                    <a:pt x="1413" y="1128"/>
                  </a:moveTo>
                  <a:lnTo>
                    <a:pt x="1264" y="1114"/>
                  </a:lnTo>
                  <a:lnTo>
                    <a:pt x="1191" y="1102"/>
                  </a:lnTo>
                  <a:lnTo>
                    <a:pt x="1115" y="1083"/>
                  </a:lnTo>
                  <a:lnTo>
                    <a:pt x="1042" y="1059"/>
                  </a:lnTo>
                  <a:lnTo>
                    <a:pt x="967" y="1022"/>
                  </a:lnTo>
                  <a:lnTo>
                    <a:pt x="893" y="978"/>
                  </a:lnTo>
                  <a:lnTo>
                    <a:pt x="744" y="845"/>
                  </a:lnTo>
                  <a:lnTo>
                    <a:pt x="596" y="662"/>
                  </a:lnTo>
                  <a:lnTo>
                    <a:pt x="447" y="440"/>
                  </a:lnTo>
                  <a:lnTo>
                    <a:pt x="374" y="328"/>
                  </a:lnTo>
                  <a:lnTo>
                    <a:pt x="298" y="222"/>
                  </a:lnTo>
                  <a:lnTo>
                    <a:pt x="225" y="131"/>
                  </a:lnTo>
                  <a:lnTo>
                    <a:pt x="149" y="59"/>
                  </a:lnTo>
                  <a:lnTo>
                    <a:pt x="76" y="15"/>
                  </a:lnTo>
                  <a:lnTo>
                    <a:pt x="0" y="0"/>
                  </a:lnTo>
                </a:path>
              </a:pathLst>
            </a:custGeom>
            <a:noFill/>
            <a:ln w="55563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0373" name="Freeform 5"/>
            <p:cNvSpPr>
              <a:spLocks/>
            </p:cNvSpPr>
            <p:nvPr/>
          </p:nvSpPr>
          <p:spPr bwMode="auto">
            <a:xfrm>
              <a:off x="945" y="2289"/>
              <a:ext cx="1412" cy="1128"/>
            </a:xfrm>
            <a:custGeom>
              <a:avLst/>
              <a:gdLst>
                <a:gd name="T0" fmla="*/ 0 w 1412"/>
                <a:gd name="T1" fmla="*/ 1128 h 1128"/>
                <a:gd name="T2" fmla="*/ 149 w 1412"/>
                <a:gd name="T3" fmla="*/ 1114 h 1128"/>
                <a:gd name="T4" fmla="*/ 224 w 1412"/>
                <a:gd name="T5" fmla="*/ 1102 h 1128"/>
                <a:gd name="T6" fmla="*/ 297 w 1412"/>
                <a:gd name="T7" fmla="*/ 1083 h 1128"/>
                <a:gd name="T8" fmla="*/ 371 w 1412"/>
                <a:gd name="T9" fmla="*/ 1059 h 1128"/>
                <a:gd name="T10" fmla="*/ 446 w 1412"/>
                <a:gd name="T11" fmla="*/ 1022 h 1128"/>
                <a:gd name="T12" fmla="*/ 520 w 1412"/>
                <a:gd name="T13" fmla="*/ 978 h 1128"/>
                <a:gd name="T14" fmla="*/ 668 w 1412"/>
                <a:gd name="T15" fmla="*/ 845 h 1128"/>
                <a:gd name="T16" fmla="*/ 817 w 1412"/>
                <a:gd name="T17" fmla="*/ 662 h 1128"/>
                <a:gd name="T18" fmla="*/ 966 w 1412"/>
                <a:gd name="T19" fmla="*/ 440 h 1128"/>
                <a:gd name="T20" fmla="*/ 1041 w 1412"/>
                <a:gd name="T21" fmla="*/ 328 h 1128"/>
                <a:gd name="T22" fmla="*/ 1115 w 1412"/>
                <a:gd name="T23" fmla="*/ 222 h 1128"/>
                <a:gd name="T24" fmla="*/ 1190 w 1412"/>
                <a:gd name="T25" fmla="*/ 131 h 1128"/>
                <a:gd name="T26" fmla="*/ 1264 w 1412"/>
                <a:gd name="T27" fmla="*/ 59 h 1128"/>
                <a:gd name="T28" fmla="*/ 1339 w 1412"/>
                <a:gd name="T29" fmla="*/ 15 h 1128"/>
                <a:gd name="T30" fmla="*/ 1412 w 1412"/>
                <a:gd name="T31" fmla="*/ 0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2" h="1128">
                  <a:moveTo>
                    <a:pt x="0" y="1128"/>
                  </a:moveTo>
                  <a:lnTo>
                    <a:pt x="149" y="1114"/>
                  </a:lnTo>
                  <a:lnTo>
                    <a:pt x="224" y="1102"/>
                  </a:lnTo>
                  <a:lnTo>
                    <a:pt x="297" y="1083"/>
                  </a:lnTo>
                  <a:lnTo>
                    <a:pt x="371" y="1059"/>
                  </a:lnTo>
                  <a:lnTo>
                    <a:pt x="446" y="1022"/>
                  </a:lnTo>
                  <a:lnTo>
                    <a:pt x="520" y="978"/>
                  </a:lnTo>
                  <a:lnTo>
                    <a:pt x="668" y="845"/>
                  </a:lnTo>
                  <a:lnTo>
                    <a:pt x="817" y="662"/>
                  </a:lnTo>
                  <a:lnTo>
                    <a:pt x="966" y="440"/>
                  </a:lnTo>
                  <a:lnTo>
                    <a:pt x="1041" y="328"/>
                  </a:lnTo>
                  <a:lnTo>
                    <a:pt x="1115" y="222"/>
                  </a:lnTo>
                  <a:lnTo>
                    <a:pt x="1190" y="131"/>
                  </a:lnTo>
                  <a:lnTo>
                    <a:pt x="1264" y="59"/>
                  </a:lnTo>
                  <a:lnTo>
                    <a:pt x="1339" y="15"/>
                  </a:lnTo>
                  <a:lnTo>
                    <a:pt x="1412" y="0"/>
                  </a:lnTo>
                </a:path>
              </a:pathLst>
            </a:custGeom>
            <a:noFill/>
            <a:ln w="55563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0374" name="Freeform 6"/>
            <p:cNvSpPr>
              <a:spLocks/>
            </p:cNvSpPr>
            <p:nvPr/>
          </p:nvSpPr>
          <p:spPr bwMode="auto">
            <a:xfrm>
              <a:off x="3389" y="2289"/>
              <a:ext cx="1413" cy="1128"/>
            </a:xfrm>
            <a:custGeom>
              <a:avLst/>
              <a:gdLst>
                <a:gd name="T0" fmla="*/ 1413 w 1413"/>
                <a:gd name="T1" fmla="*/ 1128 h 1128"/>
                <a:gd name="T2" fmla="*/ 1264 w 1413"/>
                <a:gd name="T3" fmla="*/ 1114 h 1128"/>
                <a:gd name="T4" fmla="*/ 1188 w 1413"/>
                <a:gd name="T5" fmla="*/ 1102 h 1128"/>
                <a:gd name="T6" fmla="*/ 1115 w 1413"/>
                <a:gd name="T7" fmla="*/ 1083 h 1128"/>
                <a:gd name="T8" fmla="*/ 1039 w 1413"/>
                <a:gd name="T9" fmla="*/ 1059 h 1128"/>
                <a:gd name="T10" fmla="*/ 966 w 1413"/>
                <a:gd name="T11" fmla="*/ 1022 h 1128"/>
                <a:gd name="T12" fmla="*/ 891 w 1413"/>
                <a:gd name="T13" fmla="*/ 978 h 1128"/>
                <a:gd name="T14" fmla="*/ 742 w 1413"/>
                <a:gd name="T15" fmla="*/ 845 h 1128"/>
                <a:gd name="T16" fmla="*/ 595 w 1413"/>
                <a:gd name="T17" fmla="*/ 662 h 1128"/>
                <a:gd name="T18" fmla="*/ 446 w 1413"/>
                <a:gd name="T19" fmla="*/ 440 h 1128"/>
                <a:gd name="T20" fmla="*/ 371 w 1413"/>
                <a:gd name="T21" fmla="*/ 328 h 1128"/>
                <a:gd name="T22" fmla="*/ 298 w 1413"/>
                <a:gd name="T23" fmla="*/ 222 h 1128"/>
                <a:gd name="T24" fmla="*/ 222 w 1413"/>
                <a:gd name="T25" fmla="*/ 131 h 1128"/>
                <a:gd name="T26" fmla="*/ 149 w 1413"/>
                <a:gd name="T27" fmla="*/ 59 h 1128"/>
                <a:gd name="T28" fmla="*/ 73 w 1413"/>
                <a:gd name="T29" fmla="*/ 15 h 1128"/>
                <a:gd name="T30" fmla="*/ 0 w 1413"/>
                <a:gd name="T31" fmla="*/ 0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3" h="1128">
                  <a:moveTo>
                    <a:pt x="1413" y="1128"/>
                  </a:moveTo>
                  <a:lnTo>
                    <a:pt x="1264" y="1114"/>
                  </a:lnTo>
                  <a:lnTo>
                    <a:pt x="1188" y="1102"/>
                  </a:lnTo>
                  <a:lnTo>
                    <a:pt x="1115" y="1083"/>
                  </a:lnTo>
                  <a:lnTo>
                    <a:pt x="1039" y="1059"/>
                  </a:lnTo>
                  <a:lnTo>
                    <a:pt x="966" y="1022"/>
                  </a:lnTo>
                  <a:lnTo>
                    <a:pt x="891" y="978"/>
                  </a:lnTo>
                  <a:lnTo>
                    <a:pt x="742" y="845"/>
                  </a:lnTo>
                  <a:lnTo>
                    <a:pt x="595" y="662"/>
                  </a:lnTo>
                  <a:lnTo>
                    <a:pt x="446" y="440"/>
                  </a:lnTo>
                  <a:lnTo>
                    <a:pt x="371" y="328"/>
                  </a:lnTo>
                  <a:lnTo>
                    <a:pt x="298" y="222"/>
                  </a:lnTo>
                  <a:lnTo>
                    <a:pt x="222" y="131"/>
                  </a:lnTo>
                  <a:lnTo>
                    <a:pt x="149" y="59"/>
                  </a:lnTo>
                  <a:lnTo>
                    <a:pt x="73" y="15"/>
                  </a:lnTo>
                  <a:lnTo>
                    <a:pt x="0" y="0"/>
                  </a:lnTo>
                </a:path>
              </a:pathLst>
            </a:custGeom>
            <a:noFill/>
            <a:ln w="55563">
              <a:solidFill>
                <a:srgbClr val="FF00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0375" name="Freeform 7"/>
            <p:cNvSpPr>
              <a:spLocks/>
            </p:cNvSpPr>
            <p:nvPr/>
          </p:nvSpPr>
          <p:spPr bwMode="auto">
            <a:xfrm>
              <a:off x="1976" y="2289"/>
              <a:ext cx="1413" cy="1128"/>
            </a:xfrm>
            <a:custGeom>
              <a:avLst/>
              <a:gdLst>
                <a:gd name="T0" fmla="*/ 0 w 1413"/>
                <a:gd name="T1" fmla="*/ 1128 h 1128"/>
                <a:gd name="T2" fmla="*/ 149 w 1413"/>
                <a:gd name="T3" fmla="*/ 1114 h 1128"/>
                <a:gd name="T4" fmla="*/ 222 w 1413"/>
                <a:gd name="T5" fmla="*/ 1102 h 1128"/>
                <a:gd name="T6" fmla="*/ 296 w 1413"/>
                <a:gd name="T7" fmla="*/ 1083 h 1128"/>
                <a:gd name="T8" fmla="*/ 371 w 1413"/>
                <a:gd name="T9" fmla="*/ 1059 h 1128"/>
                <a:gd name="T10" fmla="*/ 447 w 1413"/>
                <a:gd name="T11" fmla="*/ 1022 h 1128"/>
                <a:gd name="T12" fmla="*/ 520 w 1413"/>
                <a:gd name="T13" fmla="*/ 978 h 1128"/>
                <a:gd name="T14" fmla="*/ 669 w 1413"/>
                <a:gd name="T15" fmla="*/ 845 h 1128"/>
                <a:gd name="T16" fmla="*/ 818 w 1413"/>
                <a:gd name="T17" fmla="*/ 662 h 1128"/>
                <a:gd name="T18" fmla="*/ 966 w 1413"/>
                <a:gd name="T19" fmla="*/ 440 h 1128"/>
                <a:gd name="T20" fmla="*/ 1040 w 1413"/>
                <a:gd name="T21" fmla="*/ 328 h 1128"/>
                <a:gd name="T22" fmla="*/ 1115 w 1413"/>
                <a:gd name="T23" fmla="*/ 222 h 1128"/>
                <a:gd name="T24" fmla="*/ 1189 w 1413"/>
                <a:gd name="T25" fmla="*/ 131 h 1128"/>
                <a:gd name="T26" fmla="*/ 1264 w 1413"/>
                <a:gd name="T27" fmla="*/ 59 h 1128"/>
                <a:gd name="T28" fmla="*/ 1337 w 1413"/>
                <a:gd name="T29" fmla="*/ 15 h 1128"/>
                <a:gd name="T30" fmla="*/ 1413 w 1413"/>
                <a:gd name="T31" fmla="*/ 0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3" h="1128">
                  <a:moveTo>
                    <a:pt x="0" y="1128"/>
                  </a:moveTo>
                  <a:lnTo>
                    <a:pt x="149" y="1114"/>
                  </a:lnTo>
                  <a:lnTo>
                    <a:pt x="222" y="1102"/>
                  </a:lnTo>
                  <a:lnTo>
                    <a:pt x="296" y="1083"/>
                  </a:lnTo>
                  <a:lnTo>
                    <a:pt x="371" y="1059"/>
                  </a:lnTo>
                  <a:lnTo>
                    <a:pt x="447" y="1022"/>
                  </a:lnTo>
                  <a:lnTo>
                    <a:pt x="520" y="978"/>
                  </a:lnTo>
                  <a:lnTo>
                    <a:pt x="669" y="845"/>
                  </a:lnTo>
                  <a:lnTo>
                    <a:pt x="818" y="662"/>
                  </a:lnTo>
                  <a:lnTo>
                    <a:pt x="966" y="440"/>
                  </a:lnTo>
                  <a:lnTo>
                    <a:pt x="1040" y="328"/>
                  </a:lnTo>
                  <a:lnTo>
                    <a:pt x="1115" y="222"/>
                  </a:lnTo>
                  <a:lnTo>
                    <a:pt x="1189" y="131"/>
                  </a:lnTo>
                  <a:lnTo>
                    <a:pt x="1264" y="59"/>
                  </a:lnTo>
                  <a:lnTo>
                    <a:pt x="1337" y="15"/>
                  </a:lnTo>
                  <a:lnTo>
                    <a:pt x="1413" y="0"/>
                  </a:lnTo>
                </a:path>
              </a:pathLst>
            </a:custGeom>
            <a:noFill/>
            <a:ln w="55563">
              <a:solidFill>
                <a:srgbClr val="FF00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0376" name="Rectangle 8"/>
            <p:cNvSpPr>
              <a:spLocks noChangeArrowheads="1"/>
            </p:cNvSpPr>
            <p:nvPr/>
          </p:nvSpPr>
          <p:spPr bwMode="auto">
            <a:xfrm>
              <a:off x="4944" y="3216"/>
              <a:ext cx="109" cy="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3200" i="1">
                  <a:solidFill>
                    <a:srgbClr val="F0F0F0"/>
                  </a:solidFill>
                  <a:latin typeface="Times New Roman" panose="02020603050405020304" pitchFamily="18" charset="0"/>
                </a:rPr>
                <a:t>x</a:t>
              </a:r>
              <a:endParaRPr lang="en-US" altLang="zh-CN" i="1">
                <a:solidFill>
                  <a:srgbClr val="F0F0F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70377" name="Rectangle 9"/>
            <p:cNvSpPr>
              <a:spLocks noChangeArrowheads="1"/>
            </p:cNvSpPr>
            <p:nvPr/>
          </p:nvSpPr>
          <p:spPr bwMode="auto">
            <a:xfrm>
              <a:off x="672" y="1488"/>
              <a:ext cx="324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3200" i="1">
                  <a:solidFill>
                    <a:srgbClr val="F0F0F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f</a:t>
              </a:r>
              <a:r>
                <a:rPr lang="en-US" altLang="zh-CN" sz="3200">
                  <a:solidFill>
                    <a:srgbClr val="F0F0F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(</a:t>
              </a:r>
              <a:r>
                <a:rPr lang="en-US" altLang="zh-CN" sz="3200" i="1">
                  <a:solidFill>
                    <a:srgbClr val="F0F0F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x</a:t>
              </a:r>
              <a:r>
                <a:rPr lang="en-US" altLang="zh-CN" sz="3200">
                  <a:solidFill>
                    <a:srgbClr val="F0F0F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)</a:t>
              </a:r>
              <a:endParaRPr lang="en-US" altLang="zh-CN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endParaRPr>
            </a:p>
          </p:txBody>
        </p:sp>
        <p:sp>
          <p:nvSpPr>
            <p:cNvPr id="570378" name="Rectangle 10"/>
            <p:cNvSpPr>
              <a:spLocks noChangeArrowheads="1"/>
            </p:cNvSpPr>
            <p:nvPr/>
          </p:nvSpPr>
          <p:spPr bwMode="auto">
            <a:xfrm>
              <a:off x="3992" y="2497"/>
              <a:ext cx="145" cy="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3200" i="1">
                  <a:solidFill>
                    <a:srgbClr val="FF00FF"/>
                  </a:solidFill>
                  <a:latin typeface="Times New Roman" panose="02020603050405020304" pitchFamily="18" charset="0"/>
                </a:rPr>
                <a:t>C</a:t>
              </a:r>
              <a:endParaRPr lang="en-US" altLang="zh-CN" i="1">
                <a:latin typeface="Times New Roman" panose="02020603050405020304" pitchFamily="18" charset="0"/>
              </a:endParaRPr>
            </a:p>
          </p:txBody>
        </p:sp>
        <p:sp>
          <p:nvSpPr>
            <p:cNvPr id="570379" name="Rectangle 11"/>
            <p:cNvSpPr>
              <a:spLocks noChangeArrowheads="1"/>
            </p:cNvSpPr>
            <p:nvPr/>
          </p:nvSpPr>
          <p:spPr bwMode="auto">
            <a:xfrm>
              <a:off x="1585" y="2497"/>
              <a:ext cx="145" cy="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3200" i="1">
                  <a:solidFill>
                    <a:srgbClr val="FF0000"/>
                  </a:solidFill>
                  <a:latin typeface="Times New Roman" panose="02020603050405020304" pitchFamily="18" charset="0"/>
                </a:rPr>
                <a:t>A</a:t>
              </a:r>
              <a:endParaRPr lang="en-US" altLang="zh-CN" i="1">
                <a:latin typeface="Times New Roman" panose="02020603050405020304" pitchFamily="18" charset="0"/>
              </a:endParaRPr>
            </a:p>
          </p:txBody>
        </p:sp>
        <p:sp>
          <p:nvSpPr>
            <p:cNvPr id="570380" name="Rectangle 12"/>
            <p:cNvSpPr>
              <a:spLocks noChangeArrowheads="1"/>
            </p:cNvSpPr>
            <p:nvPr/>
          </p:nvSpPr>
          <p:spPr bwMode="auto">
            <a:xfrm>
              <a:off x="2643" y="1801"/>
              <a:ext cx="145" cy="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3200" i="1">
                  <a:solidFill>
                    <a:srgbClr val="00FFFF"/>
                  </a:solidFill>
                  <a:latin typeface="Times New Roman" panose="02020603050405020304" pitchFamily="18" charset="0"/>
                </a:rPr>
                <a:t>B</a:t>
              </a:r>
              <a:endParaRPr lang="en-US" altLang="zh-CN" i="1">
                <a:latin typeface="Times New Roman" panose="02020603050405020304" pitchFamily="18" charset="0"/>
              </a:endParaRPr>
            </a:p>
          </p:txBody>
        </p:sp>
        <p:sp>
          <p:nvSpPr>
            <p:cNvPr id="570381" name="Line 13"/>
            <p:cNvSpPr>
              <a:spLocks noChangeShapeType="1"/>
            </p:cNvSpPr>
            <p:nvPr/>
          </p:nvSpPr>
          <p:spPr bwMode="auto">
            <a:xfrm>
              <a:off x="3389" y="2310"/>
              <a:ext cx="1" cy="1107"/>
            </a:xfrm>
            <a:prstGeom prst="line">
              <a:avLst/>
            </a:prstGeom>
            <a:noFill/>
            <a:ln w="28575">
              <a:solidFill>
                <a:srgbClr val="CDCDCD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0382" name="Line 14"/>
            <p:cNvSpPr>
              <a:spLocks noChangeShapeType="1"/>
            </p:cNvSpPr>
            <p:nvPr/>
          </p:nvSpPr>
          <p:spPr bwMode="auto">
            <a:xfrm>
              <a:off x="2357" y="1852"/>
              <a:ext cx="1" cy="1565"/>
            </a:xfrm>
            <a:prstGeom prst="line">
              <a:avLst/>
            </a:prstGeom>
            <a:noFill/>
            <a:ln w="28575">
              <a:solidFill>
                <a:srgbClr val="CDCDCD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0383" name="Freeform 15"/>
            <p:cNvSpPr>
              <a:spLocks/>
            </p:cNvSpPr>
            <p:nvPr/>
          </p:nvSpPr>
          <p:spPr bwMode="auto">
            <a:xfrm>
              <a:off x="2357" y="1852"/>
              <a:ext cx="638" cy="1565"/>
            </a:xfrm>
            <a:custGeom>
              <a:avLst/>
              <a:gdLst>
                <a:gd name="T0" fmla="*/ 638 w 638"/>
                <a:gd name="T1" fmla="*/ 1565 h 1565"/>
                <a:gd name="T2" fmla="*/ 571 w 638"/>
                <a:gd name="T3" fmla="*/ 1547 h 1565"/>
                <a:gd name="T4" fmla="*/ 539 w 638"/>
                <a:gd name="T5" fmla="*/ 1529 h 1565"/>
                <a:gd name="T6" fmla="*/ 504 w 638"/>
                <a:gd name="T7" fmla="*/ 1504 h 1565"/>
                <a:gd name="T8" fmla="*/ 471 w 638"/>
                <a:gd name="T9" fmla="*/ 1467 h 1565"/>
                <a:gd name="T10" fmla="*/ 437 w 638"/>
                <a:gd name="T11" fmla="*/ 1419 h 1565"/>
                <a:gd name="T12" fmla="*/ 404 w 638"/>
                <a:gd name="T13" fmla="*/ 1355 h 1565"/>
                <a:gd name="T14" fmla="*/ 337 w 638"/>
                <a:gd name="T15" fmla="*/ 1172 h 1565"/>
                <a:gd name="T16" fmla="*/ 270 w 638"/>
                <a:gd name="T17" fmla="*/ 918 h 1565"/>
                <a:gd name="T18" fmla="*/ 202 w 638"/>
                <a:gd name="T19" fmla="*/ 610 h 1565"/>
                <a:gd name="T20" fmla="*/ 170 w 638"/>
                <a:gd name="T21" fmla="*/ 454 h 1565"/>
                <a:gd name="T22" fmla="*/ 135 w 638"/>
                <a:gd name="T23" fmla="*/ 307 h 1565"/>
                <a:gd name="T24" fmla="*/ 102 w 638"/>
                <a:gd name="T25" fmla="*/ 181 h 1565"/>
                <a:gd name="T26" fmla="*/ 68 w 638"/>
                <a:gd name="T27" fmla="*/ 83 h 1565"/>
                <a:gd name="T28" fmla="*/ 35 w 638"/>
                <a:gd name="T29" fmla="*/ 20 h 1565"/>
                <a:gd name="T30" fmla="*/ 0 w 638"/>
                <a:gd name="T31" fmla="*/ 0 h 1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8" h="1565">
                  <a:moveTo>
                    <a:pt x="638" y="1565"/>
                  </a:moveTo>
                  <a:lnTo>
                    <a:pt x="571" y="1547"/>
                  </a:lnTo>
                  <a:lnTo>
                    <a:pt x="539" y="1529"/>
                  </a:lnTo>
                  <a:lnTo>
                    <a:pt x="504" y="1504"/>
                  </a:lnTo>
                  <a:lnTo>
                    <a:pt x="471" y="1467"/>
                  </a:lnTo>
                  <a:lnTo>
                    <a:pt x="437" y="1419"/>
                  </a:lnTo>
                  <a:lnTo>
                    <a:pt x="404" y="1355"/>
                  </a:lnTo>
                  <a:lnTo>
                    <a:pt x="337" y="1172"/>
                  </a:lnTo>
                  <a:lnTo>
                    <a:pt x="270" y="918"/>
                  </a:lnTo>
                  <a:lnTo>
                    <a:pt x="202" y="610"/>
                  </a:lnTo>
                  <a:lnTo>
                    <a:pt x="170" y="454"/>
                  </a:lnTo>
                  <a:lnTo>
                    <a:pt x="135" y="307"/>
                  </a:lnTo>
                  <a:lnTo>
                    <a:pt x="102" y="181"/>
                  </a:lnTo>
                  <a:lnTo>
                    <a:pt x="68" y="83"/>
                  </a:lnTo>
                  <a:lnTo>
                    <a:pt x="35" y="20"/>
                  </a:lnTo>
                  <a:lnTo>
                    <a:pt x="0" y="0"/>
                  </a:lnTo>
                </a:path>
              </a:pathLst>
            </a:custGeom>
            <a:noFill/>
            <a:ln w="55563">
              <a:solidFill>
                <a:srgbClr val="00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0384" name="Freeform 16"/>
            <p:cNvSpPr>
              <a:spLocks/>
            </p:cNvSpPr>
            <p:nvPr/>
          </p:nvSpPr>
          <p:spPr bwMode="auto">
            <a:xfrm>
              <a:off x="1719" y="1852"/>
              <a:ext cx="638" cy="1565"/>
            </a:xfrm>
            <a:custGeom>
              <a:avLst/>
              <a:gdLst>
                <a:gd name="T0" fmla="*/ 0 w 638"/>
                <a:gd name="T1" fmla="*/ 1565 h 1565"/>
                <a:gd name="T2" fmla="*/ 68 w 638"/>
                <a:gd name="T3" fmla="*/ 1547 h 1565"/>
                <a:gd name="T4" fmla="*/ 100 w 638"/>
                <a:gd name="T5" fmla="*/ 1529 h 1565"/>
                <a:gd name="T6" fmla="*/ 135 w 638"/>
                <a:gd name="T7" fmla="*/ 1504 h 1565"/>
                <a:gd name="T8" fmla="*/ 168 w 638"/>
                <a:gd name="T9" fmla="*/ 1467 h 1565"/>
                <a:gd name="T10" fmla="*/ 202 w 638"/>
                <a:gd name="T11" fmla="*/ 1419 h 1565"/>
                <a:gd name="T12" fmla="*/ 235 w 638"/>
                <a:gd name="T13" fmla="*/ 1355 h 1565"/>
                <a:gd name="T14" fmla="*/ 302 w 638"/>
                <a:gd name="T15" fmla="*/ 1172 h 1565"/>
                <a:gd name="T16" fmla="*/ 369 w 638"/>
                <a:gd name="T17" fmla="*/ 918 h 1565"/>
                <a:gd name="T18" fmla="*/ 437 w 638"/>
                <a:gd name="T19" fmla="*/ 610 h 1565"/>
                <a:gd name="T20" fmla="*/ 471 w 638"/>
                <a:gd name="T21" fmla="*/ 454 h 1565"/>
                <a:gd name="T22" fmla="*/ 504 w 638"/>
                <a:gd name="T23" fmla="*/ 307 h 1565"/>
                <a:gd name="T24" fmla="*/ 539 w 638"/>
                <a:gd name="T25" fmla="*/ 181 h 1565"/>
                <a:gd name="T26" fmla="*/ 571 w 638"/>
                <a:gd name="T27" fmla="*/ 83 h 1565"/>
                <a:gd name="T28" fmla="*/ 606 w 638"/>
                <a:gd name="T29" fmla="*/ 20 h 1565"/>
                <a:gd name="T30" fmla="*/ 638 w 638"/>
                <a:gd name="T31" fmla="*/ 0 h 1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8" h="1565">
                  <a:moveTo>
                    <a:pt x="0" y="1565"/>
                  </a:moveTo>
                  <a:lnTo>
                    <a:pt x="68" y="1547"/>
                  </a:lnTo>
                  <a:lnTo>
                    <a:pt x="100" y="1529"/>
                  </a:lnTo>
                  <a:lnTo>
                    <a:pt x="135" y="1504"/>
                  </a:lnTo>
                  <a:lnTo>
                    <a:pt x="168" y="1467"/>
                  </a:lnTo>
                  <a:lnTo>
                    <a:pt x="202" y="1419"/>
                  </a:lnTo>
                  <a:lnTo>
                    <a:pt x="235" y="1355"/>
                  </a:lnTo>
                  <a:lnTo>
                    <a:pt x="302" y="1172"/>
                  </a:lnTo>
                  <a:lnTo>
                    <a:pt x="369" y="918"/>
                  </a:lnTo>
                  <a:lnTo>
                    <a:pt x="437" y="610"/>
                  </a:lnTo>
                  <a:lnTo>
                    <a:pt x="471" y="454"/>
                  </a:lnTo>
                  <a:lnTo>
                    <a:pt x="504" y="307"/>
                  </a:lnTo>
                  <a:lnTo>
                    <a:pt x="539" y="181"/>
                  </a:lnTo>
                  <a:lnTo>
                    <a:pt x="571" y="83"/>
                  </a:lnTo>
                  <a:lnTo>
                    <a:pt x="606" y="20"/>
                  </a:lnTo>
                  <a:lnTo>
                    <a:pt x="638" y="0"/>
                  </a:lnTo>
                </a:path>
              </a:pathLst>
            </a:custGeom>
            <a:noFill/>
            <a:ln w="55563">
              <a:solidFill>
                <a:srgbClr val="00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570411" name="Group 43"/>
            <p:cNvGrpSpPr>
              <a:grpSpLocks/>
            </p:cNvGrpSpPr>
            <p:nvPr/>
          </p:nvGrpSpPr>
          <p:grpSpPr bwMode="auto">
            <a:xfrm>
              <a:off x="816" y="1824"/>
              <a:ext cx="4070" cy="1639"/>
              <a:chOff x="818" y="1799"/>
              <a:chExt cx="4070" cy="1639"/>
            </a:xfrm>
          </p:grpSpPr>
          <p:grpSp>
            <p:nvGrpSpPr>
              <p:cNvPr id="570410" name="Group 42"/>
              <p:cNvGrpSpPr>
                <a:grpSpLocks/>
              </p:cNvGrpSpPr>
              <p:nvPr/>
            </p:nvGrpSpPr>
            <p:grpSpPr bwMode="auto">
              <a:xfrm>
                <a:off x="1673" y="3417"/>
                <a:ext cx="3215" cy="21"/>
                <a:chOff x="1673" y="3417"/>
                <a:chExt cx="3215" cy="21"/>
              </a:xfrm>
            </p:grpSpPr>
            <p:sp>
              <p:nvSpPr>
                <p:cNvPr id="570396" name="Line 28"/>
                <p:cNvSpPr>
                  <a:spLocks noChangeShapeType="1"/>
                </p:cNvSpPr>
                <p:nvPr/>
              </p:nvSpPr>
              <p:spPr bwMode="auto">
                <a:xfrm>
                  <a:off x="4887" y="3417"/>
                  <a:ext cx="1" cy="21"/>
                </a:xfrm>
                <a:prstGeom prst="line">
                  <a:avLst/>
                </a:prstGeom>
                <a:noFill/>
                <a:ln w="28575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70397" name="Line 29"/>
                <p:cNvSpPr>
                  <a:spLocks noChangeShapeType="1"/>
                </p:cNvSpPr>
                <p:nvPr/>
              </p:nvSpPr>
              <p:spPr bwMode="auto">
                <a:xfrm>
                  <a:off x="4486" y="3417"/>
                  <a:ext cx="1" cy="21"/>
                </a:xfrm>
                <a:prstGeom prst="line">
                  <a:avLst/>
                </a:prstGeom>
                <a:noFill/>
                <a:ln w="28575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70398" name="Line 30"/>
                <p:cNvSpPr>
                  <a:spLocks noChangeShapeType="1"/>
                </p:cNvSpPr>
                <p:nvPr/>
              </p:nvSpPr>
              <p:spPr bwMode="auto">
                <a:xfrm>
                  <a:off x="4082" y="3417"/>
                  <a:ext cx="1" cy="21"/>
                </a:xfrm>
                <a:prstGeom prst="line">
                  <a:avLst/>
                </a:prstGeom>
                <a:noFill/>
                <a:ln w="28575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70399" name="Line 31"/>
                <p:cNvSpPr>
                  <a:spLocks noChangeShapeType="1"/>
                </p:cNvSpPr>
                <p:nvPr/>
              </p:nvSpPr>
              <p:spPr bwMode="auto">
                <a:xfrm>
                  <a:off x="3680" y="3417"/>
                  <a:ext cx="1" cy="21"/>
                </a:xfrm>
                <a:prstGeom prst="line">
                  <a:avLst/>
                </a:prstGeom>
                <a:noFill/>
                <a:ln w="28575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70400" name="Line 32"/>
                <p:cNvSpPr>
                  <a:spLocks noChangeShapeType="1"/>
                </p:cNvSpPr>
                <p:nvPr/>
              </p:nvSpPr>
              <p:spPr bwMode="auto">
                <a:xfrm>
                  <a:off x="3279" y="3417"/>
                  <a:ext cx="1" cy="21"/>
                </a:xfrm>
                <a:prstGeom prst="line">
                  <a:avLst/>
                </a:prstGeom>
                <a:noFill/>
                <a:ln w="28575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70401" name="Line 33"/>
                <p:cNvSpPr>
                  <a:spLocks noChangeShapeType="1"/>
                </p:cNvSpPr>
                <p:nvPr/>
              </p:nvSpPr>
              <p:spPr bwMode="auto">
                <a:xfrm>
                  <a:off x="2877" y="3417"/>
                  <a:ext cx="1" cy="21"/>
                </a:xfrm>
                <a:prstGeom prst="line">
                  <a:avLst/>
                </a:prstGeom>
                <a:noFill/>
                <a:ln w="28575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70402" name="Line 34"/>
                <p:cNvSpPr>
                  <a:spLocks noChangeShapeType="1"/>
                </p:cNvSpPr>
                <p:nvPr/>
              </p:nvSpPr>
              <p:spPr bwMode="auto">
                <a:xfrm>
                  <a:off x="2476" y="3417"/>
                  <a:ext cx="1" cy="21"/>
                </a:xfrm>
                <a:prstGeom prst="line">
                  <a:avLst/>
                </a:prstGeom>
                <a:noFill/>
                <a:ln w="28575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70403" name="Line 35"/>
                <p:cNvSpPr>
                  <a:spLocks noChangeShapeType="1"/>
                </p:cNvSpPr>
                <p:nvPr/>
              </p:nvSpPr>
              <p:spPr bwMode="auto">
                <a:xfrm>
                  <a:off x="2074" y="3417"/>
                  <a:ext cx="1" cy="21"/>
                </a:xfrm>
                <a:prstGeom prst="line">
                  <a:avLst/>
                </a:prstGeom>
                <a:noFill/>
                <a:ln w="28575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70404" name="Line 36"/>
                <p:cNvSpPr>
                  <a:spLocks noChangeShapeType="1"/>
                </p:cNvSpPr>
                <p:nvPr/>
              </p:nvSpPr>
              <p:spPr bwMode="auto">
                <a:xfrm>
                  <a:off x="1673" y="3417"/>
                  <a:ext cx="1" cy="21"/>
                </a:xfrm>
                <a:prstGeom prst="line">
                  <a:avLst/>
                </a:prstGeom>
                <a:noFill/>
                <a:ln w="28575">
                  <a:solidFill>
                    <a:srgbClr val="F0F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70409" name="Group 41"/>
              <p:cNvGrpSpPr>
                <a:grpSpLocks/>
              </p:cNvGrpSpPr>
              <p:nvPr/>
            </p:nvGrpSpPr>
            <p:grpSpPr bwMode="auto">
              <a:xfrm>
                <a:off x="818" y="1799"/>
                <a:ext cx="4069" cy="1639"/>
                <a:chOff x="818" y="1799"/>
                <a:chExt cx="4069" cy="1639"/>
              </a:xfrm>
            </p:grpSpPr>
            <p:sp>
              <p:nvSpPr>
                <p:cNvPr id="570385" name="Freeform 17"/>
                <p:cNvSpPr>
                  <a:spLocks/>
                </p:cNvSpPr>
                <p:nvPr/>
              </p:nvSpPr>
              <p:spPr bwMode="auto">
                <a:xfrm>
                  <a:off x="869" y="1799"/>
                  <a:ext cx="4018" cy="1618"/>
                </a:xfrm>
                <a:custGeom>
                  <a:avLst/>
                  <a:gdLst>
                    <a:gd name="T0" fmla="*/ 0 w 4018"/>
                    <a:gd name="T1" fmla="*/ 0 h 1618"/>
                    <a:gd name="T2" fmla="*/ 0 w 4018"/>
                    <a:gd name="T3" fmla="*/ 1618 h 1618"/>
                    <a:gd name="T4" fmla="*/ 4018 w 4018"/>
                    <a:gd name="T5" fmla="*/ 1618 h 16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18" h="1618">
                      <a:moveTo>
                        <a:pt x="0" y="0"/>
                      </a:moveTo>
                      <a:lnTo>
                        <a:pt x="0" y="1618"/>
                      </a:lnTo>
                      <a:lnTo>
                        <a:pt x="4018" y="1618"/>
                      </a:lnTo>
                    </a:path>
                  </a:pathLst>
                </a:custGeom>
                <a:noFill/>
                <a:ln w="28575">
                  <a:solidFill>
                    <a:srgbClr val="F0F0F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570407" name="Group 39"/>
                <p:cNvGrpSpPr>
                  <a:grpSpLocks/>
                </p:cNvGrpSpPr>
                <p:nvPr/>
              </p:nvGrpSpPr>
              <p:grpSpPr bwMode="auto">
                <a:xfrm>
                  <a:off x="818" y="1799"/>
                  <a:ext cx="454" cy="1639"/>
                  <a:chOff x="818" y="1799"/>
                  <a:chExt cx="454" cy="1639"/>
                </a:xfrm>
              </p:grpSpPr>
              <p:sp>
                <p:nvSpPr>
                  <p:cNvPr id="570386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1799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387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1962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388" name="Line 20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2122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389" name="Line 21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2285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390" name="Line 22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2446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391" name="Line 23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2609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392" name="Line 24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2770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393" name="Line 25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2933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394" name="Line 26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3093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395" name="Line 27"/>
                  <p:cNvSpPr>
                    <a:spLocks noChangeShapeType="1"/>
                  </p:cNvSpPr>
                  <p:nvPr/>
                </p:nvSpPr>
                <p:spPr bwMode="auto">
                  <a:xfrm>
                    <a:off x="818" y="3256"/>
                    <a:ext cx="51" cy="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0405" name="Line 37"/>
                  <p:cNvSpPr>
                    <a:spLocks noChangeShapeType="1"/>
                  </p:cNvSpPr>
                  <p:nvPr/>
                </p:nvSpPr>
                <p:spPr bwMode="auto">
                  <a:xfrm>
                    <a:off x="1271" y="3417"/>
                    <a:ext cx="1" cy="21"/>
                  </a:xfrm>
                  <a:prstGeom prst="line">
                    <a:avLst/>
                  </a:prstGeom>
                  <a:noFill/>
                  <a:ln w="28575">
                    <a:solidFill>
                      <a:srgbClr val="F0F0F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</p:spTree>
  </p:cSld>
  <p:clrMapOvr>
    <a:masterClrMapping/>
  </p:clrMapOvr>
  <p:transition>
    <p:wipe dir="r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15" name="Rectangle 7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正态分布的概率</a:t>
            </a:r>
          </a:p>
        </p:txBody>
      </p:sp>
      <p:sp>
        <p:nvSpPr>
          <p:cNvPr id="580619" name="Rectangle 11"/>
          <p:cNvSpPr>
            <a:spLocks noChangeArrowheads="1"/>
          </p:cNvSpPr>
          <p:nvPr/>
        </p:nvSpPr>
        <p:spPr bwMode="auto">
          <a:xfrm>
            <a:off x="457200" y="2133600"/>
            <a:ext cx="4572000" cy="515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/>
          <a:p>
            <a:pPr algn="just">
              <a:spcBef>
                <a:spcPct val="20000"/>
              </a:spcBef>
            </a:pPr>
            <a:r>
              <a:rPr lang="zh-CN" altLang="en-US" sz="28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概率是曲线下的</a:t>
            </a:r>
            <a:r>
              <a:rPr lang="zh-CN" altLang="en-US" sz="2800" b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面积</a:t>
            </a:r>
            <a:r>
              <a:rPr lang="en-US" altLang="zh-CN" sz="28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!</a:t>
            </a:r>
          </a:p>
        </p:txBody>
      </p:sp>
      <p:grpSp>
        <p:nvGrpSpPr>
          <p:cNvPr id="580709" name="Group 101"/>
          <p:cNvGrpSpPr>
            <a:grpSpLocks/>
          </p:cNvGrpSpPr>
          <p:nvPr/>
        </p:nvGrpSpPr>
        <p:grpSpPr bwMode="auto">
          <a:xfrm>
            <a:off x="838200" y="2743200"/>
            <a:ext cx="7543800" cy="3382963"/>
            <a:chOff x="528" y="1728"/>
            <a:chExt cx="4752" cy="2131"/>
          </a:xfrm>
        </p:grpSpPr>
        <p:sp>
          <p:nvSpPr>
            <p:cNvPr id="580666" name="Rectangle 58"/>
            <p:cNvSpPr>
              <a:spLocks noChangeArrowheads="1"/>
            </p:cNvSpPr>
            <p:nvPr/>
          </p:nvSpPr>
          <p:spPr bwMode="auto">
            <a:xfrm>
              <a:off x="528" y="1776"/>
              <a:ext cx="3744" cy="206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580667" name="Group 59"/>
            <p:cNvGrpSpPr>
              <a:grpSpLocks/>
            </p:cNvGrpSpPr>
            <p:nvPr/>
          </p:nvGrpSpPr>
          <p:grpSpPr bwMode="auto">
            <a:xfrm>
              <a:off x="720" y="1728"/>
              <a:ext cx="4560" cy="2131"/>
              <a:chOff x="624" y="1824"/>
              <a:chExt cx="4560" cy="2131"/>
            </a:xfrm>
          </p:grpSpPr>
          <p:grpSp>
            <p:nvGrpSpPr>
              <p:cNvPr id="580668" name="Group 60"/>
              <p:cNvGrpSpPr>
                <a:grpSpLocks/>
              </p:cNvGrpSpPr>
              <p:nvPr/>
            </p:nvGrpSpPr>
            <p:grpSpPr bwMode="auto">
              <a:xfrm>
                <a:off x="624" y="2064"/>
                <a:ext cx="3372" cy="1891"/>
                <a:chOff x="624" y="2064"/>
                <a:chExt cx="3372" cy="1891"/>
              </a:xfrm>
            </p:grpSpPr>
            <p:sp>
              <p:nvSpPr>
                <p:cNvPr id="580669" name="Rectangle 61"/>
                <p:cNvSpPr>
                  <a:spLocks noChangeArrowheads="1"/>
                </p:cNvSpPr>
                <p:nvPr/>
              </p:nvSpPr>
              <p:spPr bwMode="auto">
                <a:xfrm>
                  <a:off x="2208" y="3648"/>
                  <a:ext cx="139" cy="25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/>
                <a:p>
                  <a:r>
                    <a:rPr lang="en-US" altLang="zh-CN" sz="2700" i="1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a</a:t>
                  </a:r>
                  <a:endParaRPr lang="en-US" altLang="zh-CN" i="1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580670" name="Rectangle 62"/>
                <p:cNvSpPr>
                  <a:spLocks noChangeArrowheads="1"/>
                </p:cNvSpPr>
                <p:nvPr/>
              </p:nvSpPr>
              <p:spPr bwMode="auto">
                <a:xfrm>
                  <a:off x="2784" y="3696"/>
                  <a:ext cx="108" cy="25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altLang="zh-CN" sz="2700" i="1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b</a:t>
                  </a:r>
                  <a:endParaRPr lang="en-US" altLang="zh-CN" i="1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580671" name="Rectangle 63"/>
                <p:cNvSpPr>
                  <a:spLocks noChangeArrowheads="1"/>
                </p:cNvSpPr>
                <p:nvPr/>
              </p:nvSpPr>
              <p:spPr bwMode="auto">
                <a:xfrm>
                  <a:off x="3888" y="3504"/>
                  <a:ext cx="108" cy="25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altLang="zh-CN" sz="2700" i="1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x</a:t>
                  </a:r>
                  <a:endParaRPr lang="en-US" altLang="zh-CN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580672" name="Rectangle 64"/>
                <p:cNvSpPr>
                  <a:spLocks noChangeArrowheads="1"/>
                </p:cNvSpPr>
                <p:nvPr/>
              </p:nvSpPr>
              <p:spPr bwMode="auto">
                <a:xfrm>
                  <a:off x="624" y="2064"/>
                  <a:ext cx="432" cy="25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/>
                <a:p>
                  <a:pPr algn="ctr"/>
                  <a:r>
                    <a:rPr lang="en-US" altLang="zh-CN" sz="2700" i="1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f</a:t>
                  </a:r>
                  <a:r>
                    <a:rPr lang="en-US" altLang="zh-CN" sz="2700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(</a:t>
                  </a:r>
                  <a:r>
                    <a:rPr lang="en-US" altLang="zh-CN" sz="2700" i="1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x</a:t>
                  </a:r>
                  <a:r>
                    <a:rPr lang="en-US" altLang="zh-CN" sz="2700">
                      <a:solidFill>
                        <a:srgbClr val="F0F0F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)</a:t>
                  </a:r>
                  <a:endParaRPr lang="en-US" altLang="zh-CN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580673" name="Freeform 65"/>
                <p:cNvSpPr>
                  <a:spLocks/>
                </p:cNvSpPr>
                <p:nvPr/>
              </p:nvSpPr>
              <p:spPr bwMode="auto">
                <a:xfrm>
                  <a:off x="2261" y="2358"/>
                  <a:ext cx="188" cy="131"/>
                </a:xfrm>
                <a:custGeom>
                  <a:avLst/>
                  <a:gdLst>
                    <a:gd name="T0" fmla="*/ 0 w 202"/>
                    <a:gd name="T1" fmla="*/ 2 h 131"/>
                    <a:gd name="T2" fmla="*/ 27 w 202"/>
                    <a:gd name="T3" fmla="*/ 0 h 131"/>
                    <a:gd name="T4" fmla="*/ 54 w 202"/>
                    <a:gd name="T5" fmla="*/ 3 h 131"/>
                    <a:gd name="T6" fmla="*/ 79 w 202"/>
                    <a:gd name="T7" fmla="*/ 14 h 131"/>
                    <a:gd name="T8" fmla="*/ 101 w 202"/>
                    <a:gd name="T9" fmla="*/ 28 h 131"/>
                    <a:gd name="T10" fmla="*/ 121 w 202"/>
                    <a:gd name="T11" fmla="*/ 45 h 131"/>
                    <a:gd name="T12" fmla="*/ 135 w 202"/>
                    <a:gd name="T13" fmla="*/ 67 h 131"/>
                    <a:gd name="T14" fmla="*/ 202 w 202"/>
                    <a:gd name="T15" fmla="*/ 131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02" h="131">
                      <a:moveTo>
                        <a:pt x="0" y="2"/>
                      </a:moveTo>
                      <a:lnTo>
                        <a:pt x="27" y="0"/>
                      </a:lnTo>
                      <a:lnTo>
                        <a:pt x="54" y="3"/>
                      </a:lnTo>
                      <a:lnTo>
                        <a:pt x="79" y="14"/>
                      </a:lnTo>
                      <a:lnTo>
                        <a:pt x="101" y="28"/>
                      </a:lnTo>
                      <a:lnTo>
                        <a:pt x="121" y="45"/>
                      </a:lnTo>
                      <a:lnTo>
                        <a:pt x="135" y="67"/>
                      </a:lnTo>
                      <a:lnTo>
                        <a:pt x="202" y="131"/>
                      </a:lnTo>
                    </a:path>
                  </a:pathLst>
                </a:custGeom>
                <a:noFill/>
                <a:ln w="7938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580674" name="Group 66"/>
                <p:cNvGrpSpPr>
                  <a:grpSpLocks/>
                </p:cNvGrpSpPr>
                <p:nvPr/>
              </p:nvGrpSpPr>
              <p:grpSpPr bwMode="auto">
                <a:xfrm>
                  <a:off x="2256" y="2352"/>
                  <a:ext cx="576" cy="1344"/>
                  <a:chOff x="1920" y="2352"/>
                  <a:chExt cx="576" cy="1257"/>
                </a:xfrm>
              </p:grpSpPr>
              <p:sp>
                <p:nvSpPr>
                  <p:cNvPr id="580675" name="Freeform 67"/>
                  <p:cNvSpPr>
                    <a:spLocks/>
                  </p:cNvSpPr>
                  <p:nvPr/>
                </p:nvSpPr>
                <p:spPr bwMode="auto">
                  <a:xfrm>
                    <a:off x="1920" y="2352"/>
                    <a:ext cx="576" cy="1257"/>
                  </a:xfrm>
                  <a:custGeom>
                    <a:avLst/>
                    <a:gdLst>
                      <a:gd name="T0" fmla="*/ 0 w 541"/>
                      <a:gd name="T1" fmla="*/ 0 h 1228"/>
                      <a:gd name="T2" fmla="*/ 135 w 541"/>
                      <a:gd name="T3" fmla="*/ 65 h 1228"/>
                      <a:gd name="T4" fmla="*/ 236 w 541"/>
                      <a:gd name="T5" fmla="*/ 194 h 1228"/>
                      <a:gd name="T6" fmla="*/ 305 w 541"/>
                      <a:gd name="T7" fmla="*/ 291 h 1228"/>
                      <a:gd name="T8" fmla="*/ 406 w 541"/>
                      <a:gd name="T9" fmla="*/ 453 h 1228"/>
                      <a:gd name="T10" fmla="*/ 473 w 541"/>
                      <a:gd name="T11" fmla="*/ 582 h 1228"/>
                      <a:gd name="T12" fmla="*/ 541 w 541"/>
                      <a:gd name="T13" fmla="*/ 711 h 1228"/>
                      <a:gd name="T14" fmla="*/ 541 w 541"/>
                      <a:gd name="T15" fmla="*/ 1228 h 1228"/>
                      <a:gd name="T16" fmla="*/ 0 w 541"/>
                      <a:gd name="T17" fmla="*/ 1228 h 1228"/>
                      <a:gd name="T18" fmla="*/ 0 w 541"/>
                      <a:gd name="T19" fmla="*/ 0 h 12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541" h="1228">
                        <a:moveTo>
                          <a:pt x="0" y="0"/>
                        </a:moveTo>
                        <a:lnTo>
                          <a:pt x="135" y="65"/>
                        </a:lnTo>
                        <a:lnTo>
                          <a:pt x="236" y="194"/>
                        </a:lnTo>
                        <a:lnTo>
                          <a:pt x="305" y="291"/>
                        </a:lnTo>
                        <a:lnTo>
                          <a:pt x="406" y="453"/>
                        </a:lnTo>
                        <a:lnTo>
                          <a:pt x="473" y="582"/>
                        </a:lnTo>
                        <a:lnTo>
                          <a:pt x="541" y="711"/>
                        </a:lnTo>
                        <a:lnTo>
                          <a:pt x="541" y="1228"/>
                        </a:lnTo>
                        <a:lnTo>
                          <a:pt x="0" y="122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hlink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80676" name="Line 68"/>
                  <p:cNvSpPr>
                    <a:spLocks noChangeShapeType="1"/>
                  </p:cNvSpPr>
                  <p:nvPr/>
                </p:nvSpPr>
                <p:spPr bwMode="auto">
                  <a:xfrm>
                    <a:off x="2496" y="3125"/>
                    <a:ext cx="0" cy="484"/>
                  </a:xfrm>
                  <a:prstGeom prst="line">
                    <a:avLst/>
                  </a:prstGeom>
                  <a:noFill/>
                  <a:ln w="12700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80677" name="Line 69"/>
                  <p:cNvSpPr>
                    <a:spLocks noChangeShapeType="1"/>
                  </p:cNvSpPr>
                  <p:nvPr/>
                </p:nvSpPr>
                <p:spPr bwMode="auto">
                  <a:xfrm>
                    <a:off x="1920" y="2400"/>
                    <a:ext cx="0" cy="1200"/>
                  </a:xfrm>
                  <a:prstGeom prst="line">
                    <a:avLst/>
                  </a:prstGeom>
                  <a:noFill/>
                  <a:ln w="12700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580678" name="Group 70"/>
                <p:cNvGrpSpPr>
                  <a:grpSpLocks/>
                </p:cNvGrpSpPr>
                <p:nvPr/>
              </p:nvGrpSpPr>
              <p:grpSpPr bwMode="auto">
                <a:xfrm>
                  <a:off x="768" y="2352"/>
                  <a:ext cx="3024" cy="1344"/>
                  <a:chOff x="528" y="2352"/>
                  <a:chExt cx="2793" cy="1255"/>
                </a:xfrm>
              </p:grpSpPr>
              <p:sp>
                <p:nvSpPr>
                  <p:cNvPr id="580679" name="Freeform 71"/>
                  <p:cNvSpPr>
                    <a:spLocks/>
                  </p:cNvSpPr>
                  <p:nvPr/>
                </p:nvSpPr>
                <p:spPr bwMode="auto">
                  <a:xfrm>
                    <a:off x="562" y="2360"/>
                    <a:ext cx="2758" cy="1240"/>
                  </a:xfrm>
                  <a:custGeom>
                    <a:avLst/>
                    <a:gdLst>
                      <a:gd name="T0" fmla="*/ 0 w 2758"/>
                      <a:gd name="T1" fmla="*/ 0 h 1240"/>
                      <a:gd name="T2" fmla="*/ 0 w 2758"/>
                      <a:gd name="T3" fmla="*/ 1240 h 1240"/>
                      <a:gd name="T4" fmla="*/ 2758 w 2758"/>
                      <a:gd name="T5" fmla="*/ 1240 h 12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758" h="1240">
                        <a:moveTo>
                          <a:pt x="0" y="0"/>
                        </a:moveTo>
                        <a:lnTo>
                          <a:pt x="0" y="1240"/>
                        </a:lnTo>
                        <a:lnTo>
                          <a:pt x="2758" y="1240"/>
                        </a:lnTo>
                      </a:path>
                    </a:pathLst>
                  </a:custGeom>
                  <a:noFill/>
                  <a:ln w="25400">
                    <a:solidFill>
                      <a:srgbClr val="F0F0F0"/>
                    </a:solidFill>
                    <a:prstDash val="solid"/>
                    <a:round/>
                    <a:headEnd/>
                    <a:tailEnd/>
                  </a:ln>
                  <a:effectLst>
                    <a:outerShdw dist="1796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580680" name="Group 72"/>
                  <p:cNvGrpSpPr>
                    <a:grpSpLocks/>
                  </p:cNvGrpSpPr>
                  <p:nvPr/>
                </p:nvGrpSpPr>
                <p:grpSpPr bwMode="auto">
                  <a:xfrm>
                    <a:off x="528" y="2352"/>
                    <a:ext cx="2793" cy="1255"/>
                    <a:chOff x="541" y="2360"/>
                    <a:chExt cx="2793" cy="1255"/>
                  </a:xfrm>
                </p:grpSpPr>
                <p:grpSp>
                  <p:nvGrpSpPr>
                    <p:cNvPr id="580681" name="Group 73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541" y="2360"/>
                      <a:ext cx="34" cy="1117"/>
                      <a:chOff x="541" y="2360"/>
                      <a:chExt cx="34" cy="1117"/>
                    </a:xfrm>
                  </p:grpSpPr>
                  <p:sp>
                    <p:nvSpPr>
                      <p:cNvPr id="580682" name="Line 74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2360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83" name="Line 75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2484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84" name="Line 76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2608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85" name="Line 77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2732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86" name="Line 78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2856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87" name="Line 79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2980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88" name="Line 80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3104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89" name="Line 81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3228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90" name="Line 82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3352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91" name="Line 83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41" y="3476"/>
                        <a:ext cx="34" cy="1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</p:grpSp>
                <p:grpSp>
                  <p:nvGrpSpPr>
                    <p:cNvPr id="580692" name="Group 84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51" y="3600"/>
                      <a:ext cx="2483" cy="15"/>
                      <a:chOff x="851" y="3600"/>
                      <a:chExt cx="2483" cy="15"/>
                    </a:xfrm>
                  </p:grpSpPr>
                  <p:sp>
                    <p:nvSpPr>
                      <p:cNvPr id="580693" name="Line 85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3333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94" name="Line 86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3057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95" name="Line 87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2781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96" name="Line 88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2507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97" name="Line 89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2230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98" name="Line 90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1954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699" name="Line 91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1678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700" name="Line 92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1402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701" name="Line 93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1128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580702" name="Line 94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851" y="3600"/>
                        <a:ext cx="1" cy="15"/>
                      </a:xfrm>
                      <a:prstGeom prst="line">
                        <a:avLst/>
                      </a:prstGeom>
                      <a:noFill/>
                      <a:ln w="25400">
                        <a:solidFill>
                          <a:srgbClr val="F0F0F0"/>
                        </a:solidFill>
                        <a:round/>
                        <a:headEnd/>
                        <a:tailEnd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</p:grpSp>
              </p:grpSp>
            </p:grpSp>
            <p:grpSp>
              <p:nvGrpSpPr>
                <p:cNvPr id="580703" name="Group 95"/>
                <p:cNvGrpSpPr>
                  <a:grpSpLocks/>
                </p:cNvGrpSpPr>
                <p:nvPr/>
              </p:nvGrpSpPr>
              <p:grpSpPr bwMode="auto">
                <a:xfrm>
                  <a:off x="911" y="2360"/>
                  <a:ext cx="2708" cy="1243"/>
                  <a:chOff x="575" y="2360"/>
                  <a:chExt cx="2708" cy="1243"/>
                </a:xfrm>
              </p:grpSpPr>
              <p:sp>
                <p:nvSpPr>
                  <p:cNvPr id="580704" name="Freeform 96"/>
                  <p:cNvSpPr>
                    <a:spLocks/>
                  </p:cNvSpPr>
                  <p:nvPr/>
                </p:nvSpPr>
                <p:spPr bwMode="auto">
                  <a:xfrm>
                    <a:off x="1929" y="2360"/>
                    <a:ext cx="1354" cy="1243"/>
                  </a:xfrm>
                  <a:custGeom>
                    <a:avLst/>
                    <a:gdLst>
                      <a:gd name="T0" fmla="*/ 1354 w 1354"/>
                      <a:gd name="T1" fmla="*/ 1243 h 1243"/>
                      <a:gd name="T2" fmla="*/ 1211 w 1354"/>
                      <a:gd name="T3" fmla="*/ 1228 h 1243"/>
                      <a:gd name="T4" fmla="*/ 1139 w 1354"/>
                      <a:gd name="T5" fmla="*/ 1214 h 1243"/>
                      <a:gd name="T6" fmla="*/ 1068 w 1354"/>
                      <a:gd name="T7" fmla="*/ 1195 h 1243"/>
                      <a:gd name="T8" fmla="*/ 998 w 1354"/>
                      <a:gd name="T9" fmla="*/ 1166 h 1243"/>
                      <a:gd name="T10" fmla="*/ 926 w 1354"/>
                      <a:gd name="T11" fmla="*/ 1128 h 1243"/>
                      <a:gd name="T12" fmla="*/ 855 w 1354"/>
                      <a:gd name="T13" fmla="*/ 1076 h 1243"/>
                      <a:gd name="T14" fmla="*/ 713 w 1354"/>
                      <a:gd name="T15" fmla="*/ 932 h 1243"/>
                      <a:gd name="T16" fmla="*/ 570 w 1354"/>
                      <a:gd name="T17" fmla="*/ 728 h 1243"/>
                      <a:gd name="T18" fmla="*/ 428 w 1354"/>
                      <a:gd name="T19" fmla="*/ 485 h 1243"/>
                      <a:gd name="T20" fmla="*/ 356 w 1354"/>
                      <a:gd name="T21" fmla="*/ 361 h 1243"/>
                      <a:gd name="T22" fmla="*/ 285 w 1354"/>
                      <a:gd name="T23" fmla="*/ 246 h 1243"/>
                      <a:gd name="T24" fmla="*/ 213 w 1354"/>
                      <a:gd name="T25" fmla="*/ 144 h 1243"/>
                      <a:gd name="T26" fmla="*/ 143 w 1354"/>
                      <a:gd name="T27" fmla="*/ 67 h 1243"/>
                      <a:gd name="T28" fmla="*/ 70 w 1354"/>
                      <a:gd name="T29" fmla="*/ 17 h 1243"/>
                      <a:gd name="T30" fmla="*/ 0 w 1354"/>
                      <a:gd name="T31" fmla="*/ 0 h 12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354" h="1243">
                        <a:moveTo>
                          <a:pt x="1354" y="1243"/>
                        </a:moveTo>
                        <a:lnTo>
                          <a:pt x="1211" y="1228"/>
                        </a:lnTo>
                        <a:lnTo>
                          <a:pt x="1139" y="1214"/>
                        </a:lnTo>
                        <a:lnTo>
                          <a:pt x="1068" y="1195"/>
                        </a:lnTo>
                        <a:lnTo>
                          <a:pt x="998" y="1166"/>
                        </a:lnTo>
                        <a:lnTo>
                          <a:pt x="926" y="1128"/>
                        </a:lnTo>
                        <a:lnTo>
                          <a:pt x="855" y="1076"/>
                        </a:lnTo>
                        <a:lnTo>
                          <a:pt x="713" y="932"/>
                        </a:lnTo>
                        <a:lnTo>
                          <a:pt x="570" y="728"/>
                        </a:lnTo>
                        <a:lnTo>
                          <a:pt x="428" y="485"/>
                        </a:lnTo>
                        <a:lnTo>
                          <a:pt x="356" y="361"/>
                        </a:lnTo>
                        <a:lnTo>
                          <a:pt x="285" y="246"/>
                        </a:lnTo>
                        <a:lnTo>
                          <a:pt x="213" y="144"/>
                        </a:lnTo>
                        <a:lnTo>
                          <a:pt x="143" y="67"/>
                        </a:lnTo>
                        <a:lnTo>
                          <a:pt x="70" y="17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 w="76200" cmpd="sng">
                    <a:solidFill>
                      <a:schemeClr val="tx2"/>
                    </a:solidFill>
                    <a:prstDash val="solid"/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580705" name="Freeform 97"/>
                  <p:cNvSpPr>
                    <a:spLocks/>
                  </p:cNvSpPr>
                  <p:nvPr/>
                </p:nvSpPr>
                <p:spPr bwMode="auto">
                  <a:xfrm>
                    <a:off x="575" y="2360"/>
                    <a:ext cx="1354" cy="1243"/>
                  </a:xfrm>
                  <a:custGeom>
                    <a:avLst/>
                    <a:gdLst>
                      <a:gd name="T0" fmla="*/ 0 w 1354"/>
                      <a:gd name="T1" fmla="*/ 1243 h 1243"/>
                      <a:gd name="T2" fmla="*/ 143 w 1354"/>
                      <a:gd name="T3" fmla="*/ 1228 h 1243"/>
                      <a:gd name="T4" fmla="*/ 213 w 1354"/>
                      <a:gd name="T5" fmla="*/ 1214 h 1243"/>
                      <a:gd name="T6" fmla="*/ 285 w 1354"/>
                      <a:gd name="T7" fmla="*/ 1195 h 1243"/>
                      <a:gd name="T8" fmla="*/ 356 w 1354"/>
                      <a:gd name="T9" fmla="*/ 1166 h 1243"/>
                      <a:gd name="T10" fmla="*/ 428 w 1354"/>
                      <a:gd name="T11" fmla="*/ 1128 h 1243"/>
                      <a:gd name="T12" fmla="*/ 498 w 1354"/>
                      <a:gd name="T13" fmla="*/ 1076 h 1243"/>
                      <a:gd name="T14" fmla="*/ 641 w 1354"/>
                      <a:gd name="T15" fmla="*/ 932 h 1243"/>
                      <a:gd name="T16" fmla="*/ 784 w 1354"/>
                      <a:gd name="T17" fmla="*/ 728 h 1243"/>
                      <a:gd name="T18" fmla="*/ 926 w 1354"/>
                      <a:gd name="T19" fmla="*/ 485 h 1243"/>
                      <a:gd name="T20" fmla="*/ 998 w 1354"/>
                      <a:gd name="T21" fmla="*/ 361 h 1243"/>
                      <a:gd name="T22" fmla="*/ 1069 w 1354"/>
                      <a:gd name="T23" fmla="*/ 246 h 1243"/>
                      <a:gd name="T24" fmla="*/ 1139 w 1354"/>
                      <a:gd name="T25" fmla="*/ 144 h 1243"/>
                      <a:gd name="T26" fmla="*/ 1211 w 1354"/>
                      <a:gd name="T27" fmla="*/ 67 h 1243"/>
                      <a:gd name="T28" fmla="*/ 1282 w 1354"/>
                      <a:gd name="T29" fmla="*/ 17 h 1243"/>
                      <a:gd name="T30" fmla="*/ 1354 w 1354"/>
                      <a:gd name="T31" fmla="*/ 0 h 12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354" h="1243">
                        <a:moveTo>
                          <a:pt x="0" y="1243"/>
                        </a:moveTo>
                        <a:lnTo>
                          <a:pt x="143" y="1228"/>
                        </a:lnTo>
                        <a:lnTo>
                          <a:pt x="213" y="1214"/>
                        </a:lnTo>
                        <a:lnTo>
                          <a:pt x="285" y="1195"/>
                        </a:lnTo>
                        <a:lnTo>
                          <a:pt x="356" y="1166"/>
                        </a:lnTo>
                        <a:lnTo>
                          <a:pt x="428" y="1128"/>
                        </a:lnTo>
                        <a:lnTo>
                          <a:pt x="498" y="1076"/>
                        </a:lnTo>
                        <a:lnTo>
                          <a:pt x="641" y="932"/>
                        </a:lnTo>
                        <a:lnTo>
                          <a:pt x="784" y="728"/>
                        </a:lnTo>
                        <a:lnTo>
                          <a:pt x="926" y="485"/>
                        </a:lnTo>
                        <a:lnTo>
                          <a:pt x="998" y="361"/>
                        </a:lnTo>
                        <a:lnTo>
                          <a:pt x="1069" y="246"/>
                        </a:lnTo>
                        <a:lnTo>
                          <a:pt x="1139" y="144"/>
                        </a:lnTo>
                        <a:lnTo>
                          <a:pt x="1211" y="67"/>
                        </a:lnTo>
                        <a:lnTo>
                          <a:pt x="1282" y="17"/>
                        </a:lnTo>
                        <a:lnTo>
                          <a:pt x="1354" y="0"/>
                        </a:lnTo>
                      </a:path>
                    </a:pathLst>
                  </a:custGeom>
                  <a:noFill/>
                  <a:ln w="76200" cmpd="sng">
                    <a:solidFill>
                      <a:schemeClr val="tx2"/>
                    </a:solidFill>
                    <a:prstDash val="solid"/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580706" name="Group 98"/>
              <p:cNvGrpSpPr>
                <a:grpSpLocks/>
              </p:cNvGrpSpPr>
              <p:nvPr/>
            </p:nvGrpSpPr>
            <p:grpSpPr bwMode="auto">
              <a:xfrm>
                <a:off x="2832" y="1824"/>
                <a:ext cx="2352" cy="624"/>
                <a:chOff x="2400" y="1824"/>
                <a:chExt cx="2352" cy="624"/>
              </a:xfrm>
            </p:grpSpPr>
            <p:graphicFrame>
              <p:nvGraphicFramePr>
                <p:cNvPr id="580707" name="Object 99">
                  <a:hlinkClick r:id="" action="ppaction://ole?verb=0"/>
                </p:cNvPr>
                <p:cNvGraphicFramePr>
                  <a:graphicFrameLocks/>
                </p:cNvGraphicFramePr>
                <p:nvPr/>
              </p:nvGraphicFramePr>
              <p:xfrm>
                <a:off x="2592" y="1968"/>
                <a:ext cx="2016" cy="384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580714" name="Equation" r:id="rId4" imgW="1777680" imgH="330120" progId="Equation.3">
                        <p:embed/>
                      </p:oleObj>
                    </mc:Choice>
                    <mc:Fallback>
                      <p:oleObj name="Equation" r:id="rId4" imgW="1777680" imgH="330120" progId="Equation.3">
                        <p:embed/>
                        <p:pic>
                          <p:nvPicPr>
                            <p:cNvPr id="0" name="Object 99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5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592" y="1968"/>
                              <a:ext cx="2016" cy="384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>
                              <a:outerShdw dist="17961" dir="2700000" algn="ctr" rotWithShape="0">
                                <a:schemeClr val="bg2"/>
                              </a:outerShdw>
                            </a:effectLst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12700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580708" name="AutoShape 100"/>
                <p:cNvSpPr>
                  <a:spLocks noChangeArrowheads="1"/>
                </p:cNvSpPr>
                <p:nvPr/>
              </p:nvSpPr>
              <p:spPr bwMode="auto">
                <a:xfrm>
                  <a:off x="2400" y="1824"/>
                  <a:ext cx="2352" cy="624"/>
                </a:xfrm>
                <a:prstGeom prst="wedgeEllipseCallout">
                  <a:avLst>
                    <a:gd name="adj1" fmla="val -61269"/>
                    <a:gd name="adj2" fmla="val 160579"/>
                  </a:avLst>
                </a:prstGeom>
                <a:noFill/>
                <a:ln w="12700">
                  <a:solidFill>
                    <a:schemeClr val="tx2"/>
                  </a:solidFill>
                  <a:miter lim="800000"/>
                  <a:headEnd/>
                  <a:tailEnd/>
                </a:ln>
                <a:effectLst>
                  <a:outerShdw dist="1796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algn="ctr"/>
                  <a:endParaRPr lang="zh-CN" altLang="zh-CN"/>
                </a:p>
              </p:txBody>
            </p:sp>
          </p:grpSp>
        </p:grpSp>
      </p:grpSp>
    </p:spTree>
  </p:cSld>
  <p:clrMapOvr>
    <a:masterClrMapping/>
  </p:clrMapOvr>
  <p:transition>
    <p:wipe dir="r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46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304800"/>
            <a:ext cx="7467600" cy="990600"/>
          </a:xfrm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标准正态分布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200">
                <a:solidFill>
                  <a:schemeClr val="hlink"/>
                </a:solidFill>
                <a:latin typeface="Arial" panose="020B0604020202020204" pitchFamily="34" charset="0"/>
              </a:rPr>
              <a:t>(standard normal distribution)</a:t>
            </a:r>
          </a:p>
        </p:txBody>
      </p:sp>
      <p:sp>
        <p:nvSpPr>
          <p:cNvPr id="574468" name="Rectangle 4"/>
          <p:cNvSpPr>
            <a:spLocks noChangeArrowheads="1"/>
          </p:cNvSpPr>
          <p:nvPr/>
        </p:nvSpPr>
        <p:spPr bwMode="auto">
          <a:xfrm>
            <a:off x="762000" y="3962400"/>
            <a:ext cx="7772400" cy="251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446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33400" y="1773238"/>
            <a:ext cx="8183563" cy="4343400"/>
          </a:xfrm>
          <a:noFill/>
          <a:ln/>
        </p:spPr>
        <p:txBody>
          <a:bodyPr/>
          <a:lstStyle/>
          <a:p>
            <a:pPr marL="609600" indent="-609600" algn="just" defTabSz="908050">
              <a:spcBef>
                <a:spcPct val="10000"/>
              </a:spcBef>
              <a:buFontTx/>
              <a:buAutoNum type="arabicPeriod"/>
              <a:tabLst>
                <a:tab pos="796925" algn="l"/>
                <a:tab pos="1262063" algn="l"/>
              </a:tabLst>
            </a:pPr>
            <a:r>
              <a:rPr lang="zh-CN" altLang="en-US">
                <a:solidFill>
                  <a:schemeClr val="tx1"/>
                </a:solidFill>
              </a:rPr>
              <a:t>一般的正态分布取决于均值</a:t>
            </a:r>
            <a:r>
              <a:rPr lang="zh-CN" altLang="en-US" sz="2800" i="1">
                <a:solidFill>
                  <a:schemeClr val="tx1"/>
                </a:solidFill>
                <a:sym typeface="Symbol" panose="05050102010706020507" pitchFamily="18" charset="2"/>
              </a:rPr>
              <a:t></a:t>
            </a:r>
            <a:r>
              <a:rPr lang="zh-CN" altLang="en-US">
                <a:solidFill>
                  <a:schemeClr val="tx1"/>
                </a:solidFill>
              </a:rPr>
              <a:t>和标准差 </a:t>
            </a:r>
            <a:r>
              <a:rPr lang="zh-CN" altLang="en-US">
                <a:solidFill>
                  <a:schemeClr val="tx1"/>
                </a:solidFill>
                <a:sym typeface="Symbol" panose="05050102010706020507" pitchFamily="18" charset="2"/>
              </a:rPr>
              <a:t></a:t>
            </a:r>
          </a:p>
          <a:p>
            <a:pPr marL="609600" indent="-609600" algn="just" defTabSz="908050">
              <a:spcBef>
                <a:spcPct val="10000"/>
              </a:spcBef>
              <a:buFontTx/>
              <a:buAutoNum type="arabicPeriod"/>
              <a:tabLst>
                <a:tab pos="796925" algn="l"/>
                <a:tab pos="1262063" algn="l"/>
              </a:tabLst>
            </a:pPr>
            <a:r>
              <a:rPr lang="zh-CN" altLang="en-US">
                <a:solidFill>
                  <a:schemeClr val="tx1"/>
                </a:solidFill>
                <a:sym typeface="Symbol" panose="05050102010706020507" pitchFamily="18" charset="2"/>
              </a:rPr>
              <a:t>计算概率时</a:t>
            </a:r>
            <a:r>
              <a:rPr lang="zh-CN" altLang="en-US">
                <a:solidFill>
                  <a:schemeClr val="tx1"/>
                </a:solidFill>
              </a:rPr>
              <a:t> ，每一个正态分布都需要有自己的正态概率分布表，这种表格是无穷多的</a:t>
            </a:r>
          </a:p>
          <a:p>
            <a:pPr marL="609600" indent="-609600" algn="just" defTabSz="908050">
              <a:spcBef>
                <a:spcPct val="10000"/>
              </a:spcBef>
              <a:buFontTx/>
              <a:buAutoNum type="arabicPeriod"/>
              <a:tabLst>
                <a:tab pos="796925" algn="l"/>
                <a:tab pos="1262063" algn="l"/>
              </a:tabLst>
            </a:pPr>
            <a:r>
              <a:rPr lang="zh-CN" altLang="en-US">
                <a:solidFill>
                  <a:schemeClr val="tx1"/>
                </a:solidFill>
              </a:rPr>
              <a:t>若能将一般的正态分布转化为标准正态分布，计算概率时只需要查一张表</a:t>
            </a:r>
          </a:p>
        </p:txBody>
      </p:sp>
    </p:spTree>
  </p:cSld>
  <p:clrMapOvr>
    <a:masterClrMapping/>
  </p:clrMapOvr>
  <p:transition>
    <p:wipe dir="r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706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152400"/>
            <a:ext cx="7086600" cy="1143000"/>
          </a:xfrm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标准正态分布函数</a:t>
            </a:r>
          </a:p>
        </p:txBody>
      </p:sp>
      <p:graphicFrame>
        <p:nvGraphicFramePr>
          <p:cNvPr id="584707" name="Object 3">
            <a:hlinkClick r:id="" action="ppaction://ole?verb=0"/>
          </p:cNvPr>
          <p:cNvGraphicFramePr>
            <a:graphicFrameLocks/>
          </p:cNvGraphicFramePr>
          <p:nvPr/>
        </p:nvGraphicFramePr>
        <p:xfrm>
          <a:off x="2166938" y="3948113"/>
          <a:ext cx="4630737" cy="103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25" name="公式" r:id="rId4" imgW="2044440" imgH="444240" progId="Equation.3">
                  <p:embed/>
                </p:oleObj>
              </mc:Choice>
              <mc:Fallback>
                <p:oleObj name="公式" r:id="rId4" imgW="2044440" imgH="444240" progId="Equation.3">
                  <p:embed/>
                  <p:pic>
                    <p:nvPicPr>
                      <p:cNvPr id="0" name="Object 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6938" y="3948113"/>
                        <a:ext cx="4630737" cy="1036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4708" name="Rectangle 4"/>
          <p:cNvSpPr>
            <a:spLocks noChangeArrowheads="1"/>
          </p:cNvSpPr>
          <p:nvPr/>
        </p:nvSpPr>
        <p:spPr bwMode="auto">
          <a:xfrm>
            <a:off x="457200" y="34290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buFontTx/>
              <a:buAutoNum type="arabicPeriod" startAt="2"/>
            </a:pPr>
            <a:r>
              <a:rPr lang="en-US" altLang="zh-CN" sz="28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zh-CN" altLang="en-US" sz="28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Symbol" panose="05050102010706020507" pitchFamily="18" charset="2"/>
              </a:rPr>
              <a:t>标准正态分布</a:t>
            </a:r>
            <a:r>
              <a:rPr lang="zh-CN" altLang="en-US" sz="2800" b="0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的概率密度函数</a:t>
            </a:r>
          </a:p>
        </p:txBody>
      </p:sp>
      <p:sp>
        <p:nvSpPr>
          <p:cNvPr id="58470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628775"/>
            <a:ext cx="8183563" cy="1143000"/>
          </a:xfrm>
          <a:noFill/>
          <a:ln/>
        </p:spPr>
        <p:txBody>
          <a:bodyPr/>
          <a:lstStyle/>
          <a:p>
            <a:pPr marL="609600" indent="-609600" algn="just" defTabSz="908050">
              <a:spcBef>
                <a:spcPct val="10000"/>
              </a:spcBef>
              <a:buFontTx/>
              <a:buAutoNum type="arabicPeriod"/>
              <a:tabLst>
                <a:tab pos="796925" algn="l"/>
                <a:tab pos="1262063" algn="l"/>
              </a:tabLst>
            </a:pPr>
            <a:r>
              <a:rPr lang="zh-CN" altLang="en-US" sz="2800">
                <a:solidFill>
                  <a:schemeClr val="tx1"/>
                </a:solidFill>
                <a:sym typeface="Symbol" panose="05050102010706020507" pitchFamily="18" charset="2"/>
              </a:rPr>
              <a:t>任何一个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一般的正态分布，可通过下面的线性变换转化为标准正态分布</a:t>
            </a:r>
            <a:endParaRPr lang="zh-CN" altLang="en-US" sz="28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584710" name="Object 6">
            <a:hlinkClick r:id="" action="ppaction://ole?verb=0"/>
          </p:cNvPr>
          <p:cNvGraphicFramePr>
            <a:graphicFrameLocks/>
          </p:cNvGraphicFramePr>
          <p:nvPr/>
        </p:nvGraphicFramePr>
        <p:xfrm>
          <a:off x="2209800" y="2605088"/>
          <a:ext cx="3435350" cy="89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26" name="Equation" r:id="rId6" imgW="1269720" imgH="393480" progId="Equation.3">
                  <p:embed/>
                </p:oleObj>
              </mc:Choice>
              <mc:Fallback>
                <p:oleObj name="Equation" r:id="rId6" imgW="1269720" imgH="393480" progId="Equation.3">
                  <p:embed/>
                  <p:pic>
                    <p:nvPicPr>
                      <p:cNvPr id="0" name="Object 6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9800" y="2605088"/>
                        <a:ext cx="3435350" cy="895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4711" name="Rectangle 7"/>
          <p:cNvSpPr>
            <a:spLocks noChangeArrowheads="1"/>
          </p:cNvSpPr>
          <p:nvPr/>
        </p:nvSpPr>
        <p:spPr bwMode="auto">
          <a:xfrm>
            <a:off x="457200" y="4868863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buFontTx/>
              <a:buAutoNum type="arabicPeriod" startAt="3"/>
            </a:pPr>
            <a:r>
              <a:rPr lang="en-US" altLang="zh-CN" sz="28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zh-CN" altLang="en-US" sz="28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sym typeface="Symbol" panose="05050102010706020507" pitchFamily="18" charset="2"/>
              </a:rPr>
              <a:t>标准正态分布</a:t>
            </a:r>
            <a:r>
              <a:rPr lang="zh-CN" altLang="en-US" sz="2800" b="0">
                <a:effectLst>
                  <a:outerShdw blurRad="38100" dist="38100" dir="2700000" algn="tl">
                    <a:srgbClr val="000000"/>
                  </a:outerShdw>
                </a:effectLst>
                <a:sym typeface="Symbol" panose="05050102010706020507" pitchFamily="18" charset="2"/>
              </a:rPr>
              <a:t>的分布函数</a:t>
            </a:r>
          </a:p>
        </p:txBody>
      </p:sp>
      <p:graphicFrame>
        <p:nvGraphicFramePr>
          <p:cNvPr id="584712" name="Object 8">
            <a:hlinkClick r:id="" action="ppaction://ole?verb=0"/>
          </p:cNvPr>
          <p:cNvGraphicFramePr>
            <a:graphicFrameLocks/>
          </p:cNvGraphicFramePr>
          <p:nvPr/>
        </p:nvGraphicFramePr>
        <p:xfrm>
          <a:off x="2281238" y="5300663"/>
          <a:ext cx="46863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27" name="公式" r:id="rId8" imgW="2070000" imgH="469800" progId="Equation.3">
                  <p:embed/>
                </p:oleObj>
              </mc:Choice>
              <mc:Fallback>
                <p:oleObj name="公式" r:id="rId8" imgW="2070000" imgH="469800" progId="Equation.3">
                  <p:embed/>
                  <p:pic>
                    <p:nvPicPr>
                      <p:cNvPr id="0" name="Object 8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1238" y="5300663"/>
                        <a:ext cx="4686300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84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4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84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84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4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84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84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4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84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4708" grpId="0" build="p" autoUpdateAnimBg="0"/>
      <p:bldP spid="584709" grpId="0" build="p" autoUpdateAnimBg="0"/>
      <p:bldP spid="584711" grpId="0" build="p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试  验</a:t>
            </a:r>
            <a:br>
              <a:rPr lang="zh-CN" altLang="en-US">
                <a:solidFill>
                  <a:schemeClr val="tx1"/>
                </a:solidFill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(experiment)</a:t>
            </a:r>
          </a:p>
        </p:txBody>
      </p:sp>
      <p:sp>
        <p:nvSpPr>
          <p:cNvPr id="122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00213"/>
            <a:ext cx="8382000" cy="4419600"/>
          </a:xfrm>
          <a:noFill/>
          <a:ln/>
        </p:spPr>
        <p:txBody>
          <a:bodyPr/>
          <a:lstStyle/>
          <a:p>
            <a:pPr marL="609600" indent="-609600">
              <a:spcBef>
                <a:spcPct val="33000"/>
              </a:spcBef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在相同条件下，对事物或现象所进行的观察</a:t>
            </a:r>
          </a:p>
          <a:p>
            <a:pPr marL="1219200" lvl="1" indent="-533400">
              <a:spcBef>
                <a:spcPct val="33000"/>
              </a:spcBef>
            </a:pPr>
            <a:r>
              <a:rPr lang="zh-CN" altLang="en-US" sz="2600">
                <a:solidFill>
                  <a:schemeClr val="tx1"/>
                </a:solidFill>
              </a:rPr>
              <a:t>例如：掷一枚骰子，观察其出现的点数</a:t>
            </a:r>
          </a:p>
          <a:p>
            <a:pPr marL="609600" indent="-609600">
              <a:spcBef>
                <a:spcPct val="33000"/>
              </a:spcBef>
              <a:buFontTx/>
              <a:buAutoNum type="arabicPeriod"/>
            </a:pPr>
            <a:r>
              <a:rPr lang="zh-CN" altLang="en-US" sz="3000">
                <a:solidFill>
                  <a:schemeClr val="tx1"/>
                </a:solidFill>
              </a:rPr>
              <a:t>试验的特点</a:t>
            </a:r>
          </a:p>
          <a:p>
            <a:pPr marL="1219200" lvl="1" indent="-533400">
              <a:spcBef>
                <a:spcPct val="33000"/>
              </a:spcBef>
            </a:pPr>
            <a:r>
              <a:rPr lang="zh-CN" altLang="en-US" sz="2600">
                <a:solidFill>
                  <a:schemeClr val="tx1"/>
                </a:solidFill>
              </a:rPr>
              <a:t>可以在相同的条件下重复进行</a:t>
            </a:r>
          </a:p>
          <a:p>
            <a:pPr marL="1219200" lvl="1" indent="-533400">
              <a:spcBef>
                <a:spcPct val="33000"/>
              </a:spcBef>
            </a:pPr>
            <a:r>
              <a:rPr lang="zh-CN" altLang="en-US" sz="2600">
                <a:solidFill>
                  <a:schemeClr val="tx1"/>
                </a:solidFill>
              </a:rPr>
              <a:t>每次试验的可能结果可能不止一个，但试验的所有可能结果在试验之前是确切知道的</a:t>
            </a:r>
          </a:p>
          <a:p>
            <a:pPr marL="1219200" lvl="1" indent="-533400">
              <a:spcBef>
                <a:spcPct val="33000"/>
              </a:spcBef>
            </a:pPr>
            <a:r>
              <a:rPr lang="zh-CN" altLang="en-US" sz="2600">
                <a:solidFill>
                  <a:schemeClr val="tx1"/>
                </a:solidFill>
              </a:rPr>
              <a:t>在试验结束之前，不能确定该次试验的确切结果</a:t>
            </a:r>
            <a:endParaRPr lang="zh-CN" altLang="en-US" sz="2600" b="1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2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2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2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2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2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2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883" grpId="0" build="p" autoUpdateAnimBg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754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152400"/>
            <a:ext cx="7086600" cy="1143000"/>
          </a:xfrm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标准正态分布表的使用</a:t>
            </a:r>
          </a:p>
        </p:txBody>
      </p:sp>
      <p:sp>
        <p:nvSpPr>
          <p:cNvPr id="586755" name="Rectangle 3"/>
          <p:cNvSpPr>
            <a:spLocks noChangeArrowheads="1"/>
          </p:cNvSpPr>
          <p:nvPr/>
        </p:nvSpPr>
        <p:spPr bwMode="auto">
          <a:xfrm>
            <a:off x="762000" y="3962400"/>
            <a:ext cx="7772400" cy="251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8675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33400" y="1700213"/>
            <a:ext cx="8229600" cy="4267200"/>
          </a:xfrm>
          <a:noFill/>
          <a:ln/>
        </p:spPr>
        <p:txBody>
          <a:bodyPr/>
          <a:lstStyle/>
          <a:p>
            <a:pPr marL="609600" indent="-609600" algn="just" defTabSz="908050">
              <a:spcBef>
                <a:spcPct val="10000"/>
              </a:spcBef>
              <a:buFontTx/>
              <a:buAutoNum type="arabicPeriod"/>
              <a:tabLst>
                <a:tab pos="796925" algn="l"/>
                <a:tab pos="1262063" algn="l"/>
              </a:tabLst>
            </a:pPr>
            <a:r>
              <a:rPr lang="zh-CN" altLang="en-US" sz="3000">
                <a:solidFill>
                  <a:schemeClr val="tx1"/>
                </a:solidFill>
              </a:rPr>
              <a:t>将一个一般的转换为标准正态分布</a:t>
            </a:r>
            <a:endParaRPr lang="zh-CN" altLang="en-US" sz="300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609600" indent="-609600" algn="just" defTabSz="908050">
              <a:spcBef>
                <a:spcPct val="10000"/>
              </a:spcBef>
              <a:buFontTx/>
              <a:buAutoNum type="arabicPeriod"/>
              <a:tabLst>
                <a:tab pos="796925" algn="l"/>
                <a:tab pos="1262063" algn="l"/>
              </a:tabLst>
            </a:pPr>
            <a:r>
              <a:rPr lang="zh-CN" altLang="en-US" sz="3000">
                <a:solidFill>
                  <a:schemeClr val="tx1"/>
                </a:solidFill>
                <a:sym typeface="Symbol" panose="05050102010706020507" pitchFamily="18" charset="2"/>
              </a:rPr>
              <a:t>计算概率时</a:t>
            </a:r>
            <a:r>
              <a:rPr lang="zh-CN" altLang="en-US" sz="3000">
                <a:solidFill>
                  <a:schemeClr val="tx1"/>
                </a:solidFill>
              </a:rPr>
              <a:t> ，查标准正态概率分布表</a:t>
            </a:r>
          </a:p>
          <a:p>
            <a:pPr marL="609600" indent="-609600" algn="just" defTabSz="908050">
              <a:spcBef>
                <a:spcPct val="10000"/>
              </a:spcBef>
              <a:buFontTx/>
              <a:buAutoNum type="arabicPeriod"/>
              <a:tabLst>
                <a:tab pos="796925" algn="l"/>
                <a:tab pos="1262063" algn="l"/>
              </a:tabLst>
            </a:pPr>
            <a:r>
              <a:rPr lang="zh-CN" altLang="en-US" sz="3000">
                <a:solidFill>
                  <a:schemeClr val="tx1"/>
                </a:solidFill>
              </a:rPr>
              <a:t>对于负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的 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</a:rPr>
              <a:t>，可由</a:t>
            </a:r>
            <a:r>
              <a:rPr lang="zh-CN" altLang="en-US" sz="30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 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(-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)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 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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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得到</a:t>
            </a:r>
          </a:p>
          <a:p>
            <a:pPr marL="609600" indent="-609600" algn="just" defTabSz="908050">
              <a:spcBef>
                <a:spcPct val="10000"/>
              </a:spcBef>
              <a:buFontTx/>
              <a:buAutoNum type="arabicPeriod"/>
              <a:tabLst>
                <a:tab pos="796925" algn="l"/>
                <a:tab pos="1262063" algn="l"/>
              </a:tabLst>
            </a:pPr>
            <a:r>
              <a:rPr lang="zh-CN" altLang="en-US" sz="3000">
                <a:solidFill>
                  <a:schemeClr val="tx1"/>
                </a:solidFill>
                <a:sym typeface="Symbol" panose="05050102010706020507" pitchFamily="18" charset="2"/>
              </a:rPr>
              <a:t>对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于标准正态分布，即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~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(0,1)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，有</a:t>
            </a:r>
          </a:p>
          <a:p>
            <a:pPr marL="1219200" lvl="1" indent="-533400" algn="just" defTabSz="908050">
              <a:spcBef>
                <a:spcPct val="10000"/>
              </a:spcBef>
              <a:tabLst>
                <a:tab pos="796925" algn="l"/>
                <a:tab pos="1262063" algn="l"/>
              </a:tabLst>
            </a:pP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P 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 X 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b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) 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 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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b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 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 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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</a:t>
            </a:r>
          </a:p>
          <a:p>
            <a:pPr marL="1219200" lvl="1" indent="-533400" algn="just" defTabSz="908050">
              <a:spcBef>
                <a:spcPct val="10000"/>
              </a:spcBef>
              <a:tabLst>
                <a:tab pos="796925" algn="l"/>
                <a:tab pos="1262063" algn="l"/>
              </a:tabLst>
            </a:pP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P 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(|X| 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) 2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 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</a:t>
            </a:r>
            <a:r>
              <a:rPr lang="en-US" altLang="zh-CN" sz="26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sz="26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 1</a:t>
            </a:r>
          </a:p>
          <a:p>
            <a:pPr marL="609600" indent="-609600" algn="just" defTabSz="908050">
              <a:spcBef>
                <a:spcPct val="10000"/>
              </a:spcBef>
              <a:buFontTx/>
              <a:buAutoNum type="arabicPeriod"/>
              <a:tabLst>
                <a:tab pos="796925" algn="l"/>
                <a:tab pos="1262063" algn="l"/>
              </a:tabLst>
            </a:pPr>
            <a:r>
              <a:rPr lang="zh-CN" altLang="en-US" sz="3000">
                <a:solidFill>
                  <a:schemeClr val="tx1"/>
                </a:solidFill>
                <a:sym typeface="Symbol" panose="05050102010706020507" pitchFamily="18" charset="2"/>
              </a:rPr>
              <a:t>对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于一般正态分布，即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~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3000" i="1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</a:t>
            </a:r>
            <a:r>
              <a:rPr lang="en-US" altLang="zh-CN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, )</a:t>
            </a:r>
            <a:r>
              <a:rPr lang="zh-CN" altLang="en-US" sz="300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，有</a:t>
            </a:r>
          </a:p>
          <a:p>
            <a:pPr marL="609600" indent="-609600" algn="just" defTabSz="908050">
              <a:spcBef>
                <a:spcPct val="10000"/>
              </a:spcBef>
              <a:tabLst>
                <a:tab pos="796925" algn="l"/>
                <a:tab pos="1262063" algn="l"/>
              </a:tabLst>
            </a:pPr>
            <a:endParaRPr lang="en-US" altLang="zh-CN" sz="3000">
              <a:solidFill>
                <a:schemeClr val="tx1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graphicFrame>
        <p:nvGraphicFramePr>
          <p:cNvPr id="586757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1371600" y="5229225"/>
          <a:ext cx="58674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6762" name="Equation" r:id="rId4" imgW="2387520" imgH="431640" progId="Equation.3">
                  <p:embed/>
                </p:oleObj>
              </mc:Choice>
              <mc:Fallback>
                <p:oleObj name="Equation" r:id="rId4" imgW="2387520" imgH="43164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1600" y="5229225"/>
                        <a:ext cx="5867400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867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67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867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67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867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67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867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67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867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67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867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67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867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67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86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756" grpId="0" build="p" autoUpdateAnimBg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58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本章小结</a:t>
            </a:r>
          </a:p>
        </p:txBody>
      </p:sp>
      <p:sp>
        <p:nvSpPr>
          <p:cNvPr id="4515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828800"/>
            <a:ext cx="8077200" cy="4495800"/>
          </a:xfrm>
          <a:noFill/>
          <a:ln/>
        </p:spPr>
        <p:txBody>
          <a:bodyPr/>
          <a:lstStyle/>
          <a:p>
            <a:pPr marL="609600" indent="-609600">
              <a:spcBef>
                <a:spcPct val="33000"/>
              </a:spcBef>
              <a:buFontTx/>
              <a:buAutoNum type="arabicPeriod"/>
            </a:pPr>
            <a:r>
              <a:rPr lang="zh-CN" altLang="en-US" sz="3400" b="1" dirty="0">
                <a:solidFill>
                  <a:schemeClr val="tx1"/>
                </a:solidFill>
              </a:rPr>
              <a:t>随机事件及其概率</a:t>
            </a:r>
          </a:p>
          <a:p>
            <a:pPr marL="609600" indent="-609600">
              <a:spcBef>
                <a:spcPct val="33000"/>
              </a:spcBef>
              <a:buFontTx/>
              <a:buAutoNum type="arabicPeriod"/>
            </a:pPr>
            <a:r>
              <a:rPr lang="zh-CN" altLang="en-US" sz="3400" b="1" dirty="0" smtClean="0">
                <a:solidFill>
                  <a:schemeClr val="tx1"/>
                </a:solidFill>
              </a:rPr>
              <a:t>离散</a:t>
            </a:r>
            <a:r>
              <a:rPr lang="zh-CN" altLang="en-US" sz="3400" b="1" dirty="0">
                <a:solidFill>
                  <a:schemeClr val="tx1"/>
                </a:solidFill>
              </a:rPr>
              <a:t>型随机变量的分布</a:t>
            </a:r>
          </a:p>
          <a:p>
            <a:pPr marL="609600" indent="-609600">
              <a:spcBef>
                <a:spcPct val="33000"/>
              </a:spcBef>
              <a:buFontTx/>
              <a:buAutoNum type="arabicPeriod"/>
            </a:pPr>
            <a:r>
              <a:rPr lang="zh-CN" altLang="en-US" sz="3400" b="1" dirty="0">
                <a:solidFill>
                  <a:schemeClr val="tx1"/>
                </a:solidFill>
              </a:rPr>
              <a:t>连续型随机变量的分布	</a:t>
            </a:r>
          </a:p>
        </p:txBody>
      </p:sp>
    </p:spTree>
  </p:cSld>
  <p:clrMapOvr>
    <a:masterClrMapping/>
  </p:clrMapOvr>
  <p:transition>
    <p:wipe dir="r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ChangeArrowheads="1"/>
          </p:cNvSpPr>
          <p:nvPr/>
        </p:nvSpPr>
        <p:spPr bwMode="auto">
          <a:xfrm>
            <a:off x="2133600" y="685800"/>
            <a:ext cx="5486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00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ctr"/>
          <a:lstStyle/>
          <a:p>
            <a:pPr algn="ctr"/>
            <a:r>
              <a:rPr lang="zh-CN" altLang="en-US" sz="6000">
                <a:latin typeface="Book Antiqua" panose="02040602050305030304" pitchFamily="18" charset="0"/>
              </a:rPr>
              <a:t>结    束</a:t>
            </a:r>
          </a:p>
        </p:txBody>
      </p:sp>
      <p:graphicFrame>
        <p:nvGraphicFramePr>
          <p:cNvPr id="416771" name="Object 3"/>
          <p:cNvGraphicFramePr>
            <a:graphicFrameLocks noChangeAspect="1"/>
          </p:cNvGraphicFramePr>
          <p:nvPr/>
        </p:nvGraphicFramePr>
        <p:xfrm>
          <a:off x="2971800" y="1379538"/>
          <a:ext cx="3848100" cy="5478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776" name="剪辑" r:id="rId5" imgW="3848040" imgH="5478120" progId="MS_ClipArt_Gallery.2">
                  <p:embed/>
                </p:oleObj>
              </mc:Choice>
              <mc:Fallback>
                <p:oleObj name="剪辑" r:id="rId5" imgW="3848040" imgH="5478120" progId="MS_ClipArt_Gallery.2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1379538"/>
                        <a:ext cx="3848100" cy="5478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416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416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事件的概念</a:t>
            </a:r>
          </a:p>
        </p:txBody>
      </p:sp>
      <p:sp>
        <p:nvSpPr>
          <p:cNvPr id="3860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676400"/>
            <a:ext cx="8229600" cy="4800600"/>
          </a:xfrm>
          <a:noFill/>
          <a:ln/>
        </p:spPr>
        <p:txBody>
          <a:bodyPr/>
          <a:lstStyle/>
          <a:p>
            <a:pPr marL="609600" indent="-609600" algn="just">
              <a:lnSpc>
                <a:spcPct val="90000"/>
              </a:lnSpc>
              <a:spcBef>
                <a:spcPct val="33000"/>
              </a:spcBef>
              <a:buFontTx/>
              <a:buAutoNum type="arabicPeriod"/>
            </a:pPr>
            <a:r>
              <a:rPr lang="zh-CN" altLang="en-US" sz="2400" b="1">
                <a:solidFill>
                  <a:srgbClr val="FFFFB9"/>
                </a:solidFill>
              </a:rPr>
              <a:t>事件</a:t>
            </a:r>
            <a:r>
              <a:rPr lang="en-US" altLang="zh-CN" sz="2400" b="1">
                <a:solidFill>
                  <a:srgbClr val="FFFFB9"/>
                </a:solidFill>
              </a:rPr>
              <a:t>(event)</a:t>
            </a:r>
            <a:r>
              <a:rPr lang="zh-CN" altLang="en-US" sz="2400" b="1">
                <a:solidFill>
                  <a:srgbClr val="FFFFB9"/>
                </a:solidFill>
              </a:rPr>
              <a:t>：</a:t>
            </a:r>
            <a:r>
              <a:rPr lang="zh-CN" altLang="en-US" sz="2400">
                <a:solidFill>
                  <a:schemeClr val="tx1"/>
                </a:solidFill>
              </a:rPr>
              <a:t>随机试验的每一个可能结果</a:t>
            </a:r>
            <a:r>
              <a:rPr lang="en-US" altLang="zh-CN" sz="2400">
                <a:solidFill>
                  <a:schemeClr val="tx1"/>
                </a:solidFill>
              </a:rPr>
              <a:t>(</a:t>
            </a:r>
            <a:r>
              <a:rPr lang="zh-CN" altLang="en-US" sz="2400">
                <a:solidFill>
                  <a:schemeClr val="tx1"/>
                </a:solidFill>
              </a:rPr>
              <a:t>任何样本点集合</a:t>
            </a:r>
            <a:r>
              <a:rPr lang="en-US" altLang="zh-CN" sz="2400">
                <a:solidFill>
                  <a:schemeClr val="tx1"/>
                </a:solidFill>
              </a:rPr>
              <a:t>)</a:t>
            </a:r>
          </a:p>
          <a:p>
            <a:pPr marL="1219200" lvl="1" indent="-533400" algn="just">
              <a:lnSpc>
                <a:spcPct val="90000"/>
              </a:lnSpc>
              <a:spcBef>
                <a:spcPct val="33000"/>
              </a:spcBef>
            </a:pPr>
            <a:r>
              <a:rPr lang="zh-CN" altLang="en-US" sz="2000">
                <a:solidFill>
                  <a:schemeClr val="tx1"/>
                </a:solidFill>
              </a:rPr>
              <a:t>例如：掷一枚骰子出现的点数为</a:t>
            </a:r>
            <a:r>
              <a:rPr lang="en-US" altLang="zh-CN" sz="2000">
                <a:solidFill>
                  <a:schemeClr val="tx1"/>
                </a:solidFill>
              </a:rPr>
              <a:t>3</a:t>
            </a:r>
          </a:p>
          <a:p>
            <a:pPr marL="609600" indent="-609600" algn="just">
              <a:lnSpc>
                <a:spcPct val="90000"/>
              </a:lnSpc>
              <a:spcBef>
                <a:spcPct val="33000"/>
              </a:spcBef>
              <a:buFontTx/>
              <a:buAutoNum type="arabicPeriod"/>
            </a:pPr>
            <a:r>
              <a:rPr lang="zh-CN" altLang="en-US" sz="2400" b="1">
                <a:solidFill>
                  <a:srgbClr val="FFFFB9"/>
                </a:solidFill>
              </a:rPr>
              <a:t>随机事件</a:t>
            </a:r>
            <a:r>
              <a:rPr lang="en-US" altLang="zh-CN" sz="2400" b="1">
                <a:solidFill>
                  <a:srgbClr val="FFFFB9"/>
                </a:solidFill>
              </a:rPr>
              <a:t>(</a:t>
            </a:r>
            <a:r>
              <a:rPr lang="en-US" altLang="zh-CN" sz="2400" b="1">
                <a:solidFill>
                  <a:srgbClr val="FFFFB9"/>
                </a:solidFill>
                <a:cs typeface="Times New Roman" panose="02020603050405020304" pitchFamily="18" charset="0"/>
              </a:rPr>
              <a:t>random event</a:t>
            </a:r>
            <a:r>
              <a:rPr lang="en-US" altLang="zh-CN" sz="2400" b="1">
                <a:solidFill>
                  <a:srgbClr val="FFFFB9"/>
                </a:solidFill>
              </a:rPr>
              <a:t>)</a:t>
            </a:r>
            <a:r>
              <a:rPr lang="zh-CN" altLang="en-US" sz="2400" b="1">
                <a:solidFill>
                  <a:srgbClr val="FFFFB9"/>
                </a:solidFill>
              </a:rPr>
              <a:t>：</a:t>
            </a:r>
            <a:r>
              <a:rPr lang="zh-CN" altLang="en-US" sz="2400">
                <a:solidFill>
                  <a:schemeClr val="tx1"/>
                </a:solidFill>
              </a:rPr>
              <a:t>每次试验可能出现也可能不出现的事件</a:t>
            </a:r>
          </a:p>
          <a:p>
            <a:pPr marL="1219200" lvl="1" indent="-533400" algn="just">
              <a:lnSpc>
                <a:spcPct val="90000"/>
              </a:lnSpc>
              <a:spcBef>
                <a:spcPct val="33000"/>
              </a:spcBef>
            </a:pPr>
            <a:r>
              <a:rPr lang="zh-CN" altLang="en-US" sz="2000">
                <a:solidFill>
                  <a:schemeClr val="tx1"/>
                </a:solidFill>
              </a:rPr>
              <a:t>例如：掷一枚骰子可能出现的点数</a:t>
            </a:r>
          </a:p>
          <a:p>
            <a:pPr marL="609600" indent="-609600" algn="just">
              <a:lnSpc>
                <a:spcPct val="90000"/>
              </a:lnSpc>
              <a:spcBef>
                <a:spcPct val="33000"/>
              </a:spcBef>
              <a:buFontTx/>
              <a:buAutoNum type="arabicPeriod"/>
            </a:pPr>
            <a:r>
              <a:rPr lang="zh-CN" altLang="en-US" sz="2400" b="1">
                <a:solidFill>
                  <a:srgbClr val="FFFFB9"/>
                </a:solidFill>
              </a:rPr>
              <a:t>必然事件</a:t>
            </a:r>
            <a:r>
              <a:rPr lang="en-US" altLang="zh-CN" sz="2400" b="1">
                <a:solidFill>
                  <a:srgbClr val="FFFFB9"/>
                </a:solidFill>
              </a:rPr>
              <a:t>(</a:t>
            </a:r>
            <a:r>
              <a:rPr lang="en-US" altLang="zh-CN" sz="2400" b="1">
                <a:solidFill>
                  <a:srgbClr val="FFFFB9"/>
                </a:solidFill>
                <a:cs typeface="Times New Roman" panose="02020603050405020304" pitchFamily="18" charset="0"/>
              </a:rPr>
              <a:t>certain event</a:t>
            </a:r>
            <a:r>
              <a:rPr lang="en-US" altLang="zh-CN" sz="2400" b="1">
                <a:solidFill>
                  <a:srgbClr val="FFFFB9"/>
                </a:solidFill>
              </a:rPr>
              <a:t>)</a:t>
            </a:r>
            <a:r>
              <a:rPr lang="zh-CN" altLang="en-US" sz="2400">
                <a:solidFill>
                  <a:srgbClr val="FFFFB9"/>
                </a:solidFill>
              </a:rPr>
              <a:t>：</a:t>
            </a:r>
            <a:r>
              <a:rPr lang="zh-CN" altLang="en-US" sz="2400">
                <a:solidFill>
                  <a:schemeClr val="tx1"/>
                </a:solidFill>
              </a:rPr>
              <a:t>每次试验一定出现的事件，用</a:t>
            </a:r>
            <a:r>
              <a:rPr lang="zh-CN" altLang="en-US" sz="2400">
                <a:solidFill>
                  <a:schemeClr val="tx1"/>
                </a:solidFill>
                <a:sym typeface="Symbol" panose="05050102010706020507" pitchFamily="18" charset="2"/>
              </a:rPr>
              <a:t>表示</a:t>
            </a:r>
            <a:endParaRPr lang="zh-CN" altLang="en-US" sz="2400">
              <a:solidFill>
                <a:schemeClr val="tx1"/>
              </a:solidFill>
            </a:endParaRPr>
          </a:p>
          <a:p>
            <a:pPr marL="1219200" lvl="1" indent="-533400" algn="just">
              <a:lnSpc>
                <a:spcPct val="90000"/>
              </a:lnSpc>
              <a:spcBef>
                <a:spcPct val="33000"/>
              </a:spcBef>
            </a:pPr>
            <a:r>
              <a:rPr lang="zh-CN" altLang="en-US" sz="2000">
                <a:solidFill>
                  <a:schemeClr val="tx1"/>
                </a:solidFill>
              </a:rPr>
              <a:t>例如：掷一枚骰子出现的点数小于</a:t>
            </a:r>
            <a:r>
              <a:rPr lang="en-US" altLang="zh-CN" sz="2000">
                <a:solidFill>
                  <a:schemeClr val="tx1"/>
                </a:solidFill>
              </a:rPr>
              <a:t>7</a:t>
            </a:r>
          </a:p>
          <a:p>
            <a:pPr marL="609600" indent="-609600" algn="just">
              <a:lnSpc>
                <a:spcPct val="90000"/>
              </a:lnSpc>
              <a:spcBef>
                <a:spcPct val="33000"/>
              </a:spcBef>
              <a:buFontTx/>
              <a:buAutoNum type="arabicPeriod"/>
            </a:pPr>
            <a:r>
              <a:rPr lang="zh-CN" altLang="en-US" sz="2400" b="1">
                <a:solidFill>
                  <a:srgbClr val="FFFFB9"/>
                </a:solidFill>
              </a:rPr>
              <a:t>不可能事件</a:t>
            </a:r>
            <a:r>
              <a:rPr lang="en-US" altLang="zh-CN" sz="2400" b="1">
                <a:solidFill>
                  <a:srgbClr val="FFFFB9"/>
                </a:solidFill>
              </a:rPr>
              <a:t>(</a:t>
            </a:r>
            <a:r>
              <a:rPr lang="en-US" altLang="zh-CN" sz="2400" b="1">
                <a:solidFill>
                  <a:srgbClr val="FFFFB9"/>
                </a:solidFill>
                <a:cs typeface="Times New Roman" panose="02020603050405020304" pitchFamily="18" charset="0"/>
              </a:rPr>
              <a:t>impossible event</a:t>
            </a:r>
            <a:r>
              <a:rPr lang="en-US" altLang="zh-CN" sz="2400" b="1">
                <a:solidFill>
                  <a:srgbClr val="FFFFB9"/>
                </a:solidFill>
              </a:rPr>
              <a:t>)</a:t>
            </a:r>
            <a:r>
              <a:rPr lang="zh-CN" altLang="en-US" sz="2400">
                <a:solidFill>
                  <a:srgbClr val="FFFFB9"/>
                </a:solidFill>
              </a:rPr>
              <a:t>：</a:t>
            </a:r>
            <a:r>
              <a:rPr lang="zh-CN" altLang="en-US" sz="2400">
                <a:solidFill>
                  <a:schemeClr val="tx1"/>
                </a:solidFill>
              </a:rPr>
              <a:t>每次试验一定不出现的事件，用</a:t>
            </a:r>
            <a:r>
              <a:rPr lang="zh-CN" altLang="en-US" sz="2400">
                <a:solidFill>
                  <a:schemeClr val="tx1"/>
                </a:solidFill>
                <a:sym typeface="Symbol" panose="05050102010706020507" pitchFamily="18" charset="2"/>
              </a:rPr>
              <a:t>表示</a:t>
            </a:r>
            <a:endParaRPr lang="zh-CN" altLang="en-US" sz="2400">
              <a:solidFill>
                <a:schemeClr val="tx1"/>
              </a:solidFill>
            </a:endParaRPr>
          </a:p>
          <a:p>
            <a:pPr marL="1219200" lvl="1" indent="-533400" algn="just">
              <a:lnSpc>
                <a:spcPct val="90000"/>
              </a:lnSpc>
              <a:spcBef>
                <a:spcPct val="33000"/>
              </a:spcBef>
            </a:pPr>
            <a:r>
              <a:rPr lang="zh-CN" altLang="en-US" sz="2000">
                <a:solidFill>
                  <a:schemeClr val="tx1"/>
                </a:solidFill>
              </a:rPr>
              <a:t>例如：掷一枚骰子出现的点数大于</a:t>
            </a:r>
            <a:r>
              <a:rPr lang="en-US" altLang="zh-CN" sz="2000">
                <a:solidFill>
                  <a:schemeClr val="tx1"/>
                </a:solidFill>
              </a:rPr>
              <a:t>6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86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6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86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6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86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6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86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6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86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6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60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60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86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6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860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60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6051" grpId="0" build="p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事件与样本空间</a:t>
            </a:r>
          </a:p>
        </p:txBody>
      </p:sp>
      <p:sp>
        <p:nvSpPr>
          <p:cNvPr id="3840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73238"/>
            <a:ext cx="8305800" cy="4191000"/>
          </a:xfrm>
          <a:noFill/>
          <a:ln/>
        </p:spPr>
        <p:txBody>
          <a:bodyPr/>
          <a:lstStyle/>
          <a:p>
            <a:pPr marL="609600" indent="-609600">
              <a:spcBef>
                <a:spcPct val="33000"/>
              </a:spcBef>
              <a:buFontTx/>
              <a:buAutoNum type="arabicPeriod"/>
            </a:pPr>
            <a:r>
              <a:rPr lang="zh-CN" altLang="en-US" b="1">
                <a:solidFill>
                  <a:schemeClr val="tx1"/>
                </a:solidFill>
              </a:rPr>
              <a:t>基本事件</a:t>
            </a:r>
            <a:r>
              <a:rPr lang="en-US" altLang="zh-CN" b="1">
                <a:solidFill>
                  <a:srgbClr val="FFFFB9"/>
                </a:solidFill>
              </a:rPr>
              <a:t>(</a:t>
            </a:r>
            <a:r>
              <a:rPr lang="en-US" altLang="zh-CN" b="1">
                <a:solidFill>
                  <a:srgbClr val="FFFFB9"/>
                </a:solidFill>
                <a:cs typeface="Times New Roman" panose="02020603050405020304" pitchFamily="18" charset="0"/>
              </a:rPr>
              <a:t>elementary event</a:t>
            </a:r>
            <a:r>
              <a:rPr lang="en-US" altLang="zh-CN" b="1">
                <a:solidFill>
                  <a:srgbClr val="FFFFB9"/>
                </a:solidFill>
              </a:rPr>
              <a:t>)</a:t>
            </a:r>
          </a:p>
          <a:p>
            <a:pPr marL="1219200" lvl="1" indent="-533400">
              <a:spcBef>
                <a:spcPct val="33000"/>
              </a:spcBef>
            </a:pPr>
            <a:r>
              <a:rPr lang="zh-CN" altLang="en-US">
                <a:solidFill>
                  <a:schemeClr val="tx1"/>
                </a:solidFill>
              </a:rPr>
              <a:t>一个不可能再分的随机事件</a:t>
            </a:r>
          </a:p>
          <a:p>
            <a:pPr marL="1219200" lvl="1" indent="-533400">
              <a:spcBef>
                <a:spcPct val="33000"/>
              </a:spcBef>
            </a:pPr>
            <a:r>
              <a:rPr lang="zh-CN" altLang="en-US">
                <a:solidFill>
                  <a:schemeClr val="tx1"/>
                </a:solidFill>
              </a:rPr>
              <a:t>例如：掷一枚骰子出现的点数</a:t>
            </a:r>
          </a:p>
          <a:p>
            <a:pPr marL="609600" indent="-609600">
              <a:spcBef>
                <a:spcPct val="33000"/>
              </a:spcBef>
              <a:buFontTx/>
              <a:buAutoNum type="arabicPeriod"/>
            </a:pPr>
            <a:r>
              <a:rPr lang="zh-CN" altLang="en-US" b="1">
                <a:solidFill>
                  <a:schemeClr val="tx1"/>
                </a:solidFill>
              </a:rPr>
              <a:t>样本空间</a:t>
            </a:r>
            <a:r>
              <a:rPr lang="en-US" altLang="zh-CN" b="1">
                <a:solidFill>
                  <a:srgbClr val="FFFFB9"/>
                </a:solidFill>
              </a:rPr>
              <a:t>(sample space)</a:t>
            </a:r>
          </a:p>
          <a:p>
            <a:pPr marL="1219200" lvl="1" indent="-533400">
              <a:spcBef>
                <a:spcPct val="33000"/>
              </a:spcBef>
            </a:pPr>
            <a:r>
              <a:rPr lang="zh-CN" altLang="en-US">
                <a:solidFill>
                  <a:schemeClr val="tx1"/>
                </a:solidFill>
              </a:rPr>
              <a:t>一个试验中所有基本事件的集合，用</a:t>
            </a:r>
            <a:r>
              <a:rPr lang="zh-CN" altLang="en-US">
                <a:solidFill>
                  <a:schemeClr val="tx1"/>
                </a:solidFill>
                <a:sym typeface="Symbol" panose="05050102010706020507" pitchFamily="18" charset="2"/>
              </a:rPr>
              <a:t>表示</a:t>
            </a:r>
          </a:p>
          <a:p>
            <a:pPr marL="1219200" lvl="1" indent="-533400">
              <a:spcBef>
                <a:spcPct val="33000"/>
              </a:spcBef>
            </a:pPr>
            <a:r>
              <a:rPr lang="zh-CN" altLang="en-US">
                <a:solidFill>
                  <a:schemeClr val="tx1"/>
                </a:solidFill>
                <a:sym typeface="Symbol" panose="05050102010706020507" pitchFamily="18" charset="2"/>
              </a:rPr>
              <a:t>例如：在</a:t>
            </a:r>
            <a:r>
              <a:rPr lang="zh-CN" altLang="en-US">
                <a:solidFill>
                  <a:schemeClr val="tx1"/>
                </a:solidFill>
              </a:rPr>
              <a:t>掷枚骰子的试验中，</a:t>
            </a:r>
            <a:r>
              <a:rPr lang="zh-CN" altLang="en-US">
                <a:solidFill>
                  <a:schemeClr val="tx1"/>
                </a:solidFill>
                <a:sym typeface="Symbol" panose="05050102010706020507" pitchFamily="18" charset="2"/>
              </a:rPr>
              <a:t>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Symbol" panose="05050102010706020507" pitchFamily="18" charset="2"/>
              </a:rPr>
              <a:t>{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1,2,3,4,5,6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Symbol" panose="05050102010706020507" pitchFamily="18" charset="2"/>
              </a:rPr>
              <a:t>}</a:t>
            </a:r>
            <a:endParaRPr lang="en-US" altLang="zh-CN">
              <a:solidFill>
                <a:schemeClr val="tx1"/>
              </a:solidFill>
            </a:endParaRPr>
          </a:p>
          <a:p>
            <a:pPr marL="1219200" lvl="1" indent="-533400">
              <a:spcBef>
                <a:spcPct val="33000"/>
              </a:spcBef>
            </a:pPr>
            <a:r>
              <a:rPr lang="zh-CN" altLang="en-US">
                <a:solidFill>
                  <a:schemeClr val="tx1"/>
                </a:solidFill>
              </a:rPr>
              <a:t>在投掷硬币的试验中，</a:t>
            </a:r>
            <a:r>
              <a:rPr lang="zh-CN" altLang="en-US">
                <a:solidFill>
                  <a:schemeClr val="tx1"/>
                </a:solidFill>
                <a:sym typeface="Symbol" panose="05050102010706020507" pitchFamily="18" charset="2"/>
              </a:rPr>
              <a:t>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Symbol" panose="05050102010706020507" pitchFamily="18" charset="2"/>
              </a:rPr>
              <a:t>{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正面，反面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Symbol" panose="05050102010706020507" pitchFamily="18" charset="2"/>
              </a:rPr>
              <a:t>}</a:t>
            </a:r>
          </a:p>
        </p:txBody>
      </p:sp>
      <p:graphicFrame>
        <p:nvGraphicFramePr>
          <p:cNvPr id="384004" name="Object 4">
            <a:hlinkClick r:id="" action="ppaction://ole?verb=0"/>
            <a:hlinkHover r:id="" action="ppaction://noaction" highlightClick="1"/>
          </p:cNvPr>
          <p:cNvGraphicFramePr>
            <a:graphicFrameLocks/>
          </p:cNvGraphicFramePr>
          <p:nvPr/>
        </p:nvGraphicFramePr>
        <p:xfrm>
          <a:off x="6477000" y="2057400"/>
          <a:ext cx="1809750" cy="183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4009" name="ClipArt" r:id="rId4" imgW="3470040" imgH="3517560" progId="MS_ClipArt_Gallery.2">
                  <p:embed/>
                </p:oleObj>
              </mc:Choice>
              <mc:Fallback>
                <p:oleObj name="ClipArt" r:id="rId4" imgW="3470040" imgH="3517560" progId="MS_ClipArt_Gallery.2">
                  <p:embed/>
                  <p:pic>
                    <p:nvPicPr>
                      <p:cNvPr id="0" name="Object 4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0" y="2057400"/>
                        <a:ext cx="1809750" cy="1835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84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4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840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40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840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40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840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40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840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40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840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40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840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40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4003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zh-CN" altLang="en-US" sz="4400">
                <a:solidFill>
                  <a:schemeClr val="tx1"/>
                </a:solidFill>
              </a:rPr>
              <a:t>事件的概率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</p:sld>
</file>

<file path=ppt/theme/theme1.xml><?xml version="1.0" encoding="utf-8"?>
<a:theme xmlns:a="http://schemas.openxmlformats.org/drawingml/2006/main" name="mcdiesin">
  <a:themeElements>
    <a:clrScheme name="">
      <a:dk1>
        <a:srgbClr val="000000"/>
      </a:dk1>
      <a:lt1>
        <a:srgbClr val="FFFFFF"/>
      </a:lt1>
      <a:dk2>
        <a:srgbClr val="0A578C"/>
      </a:dk2>
      <a:lt2>
        <a:srgbClr val="00DFCA"/>
      </a:lt2>
      <a:accent1>
        <a:srgbClr val="DC0081"/>
      </a:accent1>
      <a:accent2>
        <a:srgbClr val="FAFD00"/>
      </a:accent2>
      <a:accent3>
        <a:srgbClr val="AAB4C5"/>
      </a:accent3>
      <a:accent4>
        <a:srgbClr val="DADADA"/>
      </a:accent4>
      <a:accent5>
        <a:srgbClr val="EBAAC1"/>
      </a:accent5>
      <a:accent6>
        <a:srgbClr val="E3E500"/>
      </a:accent6>
      <a:hlink>
        <a:srgbClr val="FE9B03"/>
      </a:hlink>
      <a:folHlink>
        <a:srgbClr val="E7B3D1"/>
      </a:folHlink>
    </a:clrScheme>
    <a:fontScheme name="mcdiesin">
      <a:majorFont>
        <a:latin typeface="Book Antiqua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anose="05050102010706020507" pitchFamily="18" charset="2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ymbol" panose="05050102010706020507" pitchFamily="18" charset="2"/>
            <a:ea typeface="宋体" panose="02010600030101010101" pitchFamily="2" charset="-122"/>
          </a:defRPr>
        </a:defPPr>
      </a:lstStyle>
    </a:lnDef>
  </a:objectDefaults>
  <a:extraClrSchemeLst>
    <a:extraClrScheme>
      <a:clrScheme name="mcdiesi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cdiesi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DC0081"/>
    </a:dk2>
    <a:lt2>
      <a:srgbClr val="FAFD00"/>
    </a:lt2>
    <a:accent1>
      <a:srgbClr val="DC0081"/>
    </a:accent1>
    <a:accent2>
      <a:srgbClr val="00DFCA"/>
    </a:accent2>
    <a:accent3>
      <a:srgbClr val="EBAAC1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10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11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12.xml><?xml version="1.0" encoding="utf-8"?>
<a:themeOverride xmlns:a="http://schemas.openxmlformats.org/drawingml/2006/main">
  <a:clrScheme name="">
    <a:dk1>
      <a:srgbClr val="474747"/>
    </a:dk1>
    <a:lt1>
      <a:srgbClr val="FFFFFF"/>
    </a:lt1>
    <a:dk2>
      <a:srgbClr val="000000"/>
    </a:dk2>
    <a:lt2>
      <a:srgbClr val="00DFCA"/>
    </a:lt2>
    <a:accent1>
      <a:srgbClr val="DC0081"/>
    </a:accent1>
    <a:accent2>
      <a:srgbClr val="FAFD00"/>
    </a:accent2>
    <a:accent3>
      <a:srgbClr val="AAAAAA"/>
    </a:accent3>
    <a:accent4>
      <a:srgbClr val="DADADA"/>
    </a:accent4>
    <a:accent5>
      <a:srgbClr val="EBAAC1"/>
    </a:accent5>
    <a:accent6>
      <a:srgbClr val="E3E500"/>
    </a:accent6>
    <a:hlink>
      <a:srgbClr val="FE9B03"/>
    </a:hlink>
    <a:folHlink>
      <a:srgbClr val="D989B8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4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DC0081"/>
    </a:dk2>
    <a:lt2>
      <a:srgbClr val="FAFD00"/>
    </a:lt2>
    <a:accent1>
      <a:srgbClr val="DC0081"/>
    </a:accent1>
    <a:accent2>
      <a:srgbClr val="00DFCA"/>
    </a:accent2>
    <a:accent3>
      <a:srgbClr val="EBAAC1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5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6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7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8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9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DC0081"/>
    </a:dk2>
    <a:lt2>
      <a:srgbClr val="FAFD00"/>
    </a:lt2>
    <a:accent1>
      <a:srgbClr val="DC0081"/>
    </a:accent1>
    <a:accent2>
      <a:srgbClr val="00DFCA"/>
    </a:accent2>
    <a:accent3>
      <a:srgbClr val="EBAAC1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c:\powerpnt\template\sldshow\mcdiesin.ppt</Template>
  <TotalTime>2647</TotalTime>
  <Pages>56</Pages>
  <Words>2882</Words>
  <Application>Microsoft Office PowerPoint</Application>
  <PresentationFormat>全屏显示(4:3)</PresentationFormat>
  <Paragraphs>371</Paragraphs>
  <Slides>62</Slides>
  <Notes>61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62</vt:i4>
      </vt:variant>
    </vt:vector>
  </HeadingPairs>
  <TitlesOfParts>
    <vt:vector size="77" baseType="lpstr">
      <vt:lpstr>Times New Roman</vt:lpstr>
      <vt:lpstr>宋体</vt:lpstr>
      <vt:lpstr>隶书</vt:lpstr>
      <vt:lpstr>Wingdings</vt:lpstr>
      <vt:lpstr>Book Antiqua</vt:lpstr>
      <vt:lpstr>Symbol</vt:lpstr>
      <vt:lpstr>黑体</vt:lpstr>
      <vt:lpstr>Wingdings 3</vt:lpstr>
      <vt:lpstr>Monotype Sorts</vt:lpstr>
      <vt:lpstr>Arial</vt:lpstr>
      <vt:lpstr>mcdiesin</vt:lpstr>
      <vt:lpstr>ClipArt</vt:lpstr>
      <vt:lpstr>Equation</vt:lpstr>
      <vt:lpstr>公式</vt:lpstr>
      <vt:lpstr>剪辑</vt:lpstr>
      <vt:lpstr>第 5 章   概率与概率分布</vt:lpstr>
      <vt:lpstr>第 5 章  概率与概率分布</vt:lpstr>
      <vt:lpstr>学习目标</vt:lpstr>
      <vt:lpstr>PowerPoint 演示文稿</vt:lpstr>
      <vt:lpstr>随机事件的几个基本概念</vt:lpstr>
      <vt:lpstr>试  验 (experiment)</vt:lpstr>
      <vt:lpstr>事件的概念</vt:lpstr>
      <vt:lpstr>事件与样本空间</vt:lpstr>
      <vt:lpstr>事件的概率</vt:lpstr>
      <vt:lpstr>事件的概率 (probability)</vt:lpstr>
      <vt:lpstr>概率的古典定义</vt:lpstr>
      <vt:lpstr>概率的统计定义</vt:lpstr>
      <vt:lpstr>概率的统计定义  (例题分析) </vt:lpstr>
      <vt:lpstr>主观概率定义</vt:lpstr>
      <vt:lpstr>概率计算的例子 (例题分析) </vt:lpstr>
      <vt:lpstr>概率计算的例子  (例题分析) </vt:lpstr>
      <vt:lpstr>PowerPoint 演示文稿</vt:lpstr>
      <vt:lpstr>随机变量的概念</vt:lpstr>
      <vt:lpstr>随机变量 (random variables)</vt:lpstr>
      <vt:lpstr>离散型随机变量 (discrete random variables)</vt:lpstr>
      <vt:lpstr>连续型随机变量 (continuous random variables)</vt:lpstr>
      <vt:lpstr>离散型随机变量的概率分布</vt:lpstr>
      <vt:lpstr>离散型随机变量的概率分布</vt:lpstr>
      <vt:lpstr>离散型随机变量的概率分布  (例题分析) </vt:lpstr>
      <vt:lpstr>离散型随机变量的概率分布 (0—1分布) </vt:lpstr>
      <vt:lpstr>离散型随机变量的概率分布  (0—1分布) </vt:lpstr>
      <vt:lpstr>离散型随机变量的概率分布 (均匀分布) </vt:lpstr>
      <vt:lpstr>离散型随机变量的概率分布  (均匀分布) </vt:lpstr>
      <vt:lpstr>离散型随机变量的期望值和方差</vt:lpstr>
      <vt:lpstr>离散型随机变量的期望值 (expected value)</vt:lpstr>
      <vt:lpstr>离散型随机变量的方差 (variance)</vt:lpstr>
      <vt:lpstr>离散型随机变量的方差  (例题分析) </vt:lpstr>
      <vt:lpstr>几种常见的离散型概率分布</vt:lpstr>
      <vt:lpstr>二项试验 (贝努里试验) </vt:lpstr>
      <vt:lpstr>二项分布 (Binomial distribution)</vt:lpstr>
      <vt:lpstr>二项分布</vt:lpstr>
      <vt:lpstr>二项分布的数学期望和方差</vt:lpstr>
      <vt:lpstr>二项分布  (例题分析) </vt:lpstr>
      <vt:lpstr>泊松分布 (Poisson distribution)</vt:lpstr>
      <vt:lpstr>泊松概率分布函数</vt:lpstr>
      <vt:lpstr>泊松概率分布的期望和方差</vt:lpstr>
      <vt:lpstr>泊松分布  (例题分析) </vt:lpstr>
      <vt:lpstr>泊松分布 (作为二项分布的近似)</vt:lpstr>
      <vt:lpstr>PowerPoint 演示文稿</vt:lpstr>
      <vt:lpstr>连续型随机变量的概率分布</vt:lpstr>
      <vt:lpstr>连续型随机变量的概率分布</vt:lpstr>
      <vt:lpstr>概率密度函数 (probability density function)</vt:lpstr>
      <vt:lpstr>概率密度函数</vt:lpstr>
      <vt:lpstr>分布函数  (distribution function)</vt:lpstr>
      <vt:lpstr>分布函数与密度函数的图示</vt:lpstr>
      <vt:lpstr>连续型随机变量的期望和方差</vt:lpstr>
      <vt:lpstr>正态分布</vt:lpstr>
      <vt:lpstr>正态分布 (normal distribution)</vt:lpstr>
      <vt:lpstr>概率密度函数</vt:lpstr>
      <vt:lpstr>正态分布函数的性质</vt:lpstr>
      <vt:lpstr> 和 对正态曲线的影响</vt:lpstr>
      <vt:lpstr>正态分布的概率</vt:lpstr>
      <vt:lpstr>标准正态分布 (standard normal distribution)</vt:lpstr>
      <vt:lpstr>标准正态分布函数</vt:lpstr>
      <vt:lpstr>标准正态分布表的使用</vt:lpstr>
      <vt:lpstr>本章小结</vt:lpstr>
      <vt:lpstr>PowerPoint 演示文稿</vt:lpstr>
    </vt:vector>
  </TitlesOfParts>
  <Company>中国人民大学统计学系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第五章  概率与概率分布</dc:title>
  <dc:subject>统计学—PowerPoint</dc:subject>
  <dc:creator>贾俊平</dc:creator>
  <cp:keywords/>
  <dc:description/>
  <cp:lastModifiedBy>ThinkPad</cp:lastModifiedBy>
  <cp:revision>439</cp:revision>
  <cp:lastPrinted>1995-05-30T16:47:22Z</cp:lastPrinted>
  <dcterms:created xsi:type="dcterms:W3CDTF">1995-07-12T18:44:24Z</dcterms:created>
  <dcterms:modified xsi:type="dcterms:W3CDTF">2018-02-06T07:24:44Z</dcterms:modified>
</cp:coreProperties>
</file>